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37741" y="335661"/>
            <a:ext cx="8713470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2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"/>
            <a:ext cx="1302638" cy="108440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6915" y="5786946"/>
            <a:ext cx="1315084" cy="10710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2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2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0"/>
            <a:ext cx="1302638" cy="10844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2427" y="191262"/>
            <a:ext cx="9321164" cy="1362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55160" y="1817370"/>
            <a:ext cx="7780655" cy="3379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6847" y="1437132"/>
              <a:ext cx="4642865" cy="410794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927340" y="1668856"/>
            <a:ext cx="3680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Palatino Linotype"/>
                <a:cs typeface="Palatino Linotype"/>
              </a:rPr>
              <a:t>MySQL</a:t>
            </a:r>
            <a:r>
              <a:rPr sz="3600" spc="-30" dirty="0">
                <a:latin typeface="Palatino Linotype"/>
                <a:cs typeface="Palatino Linotype"/>
              </a:rPr>
              <a:t> </a:t>
            </a:r>
            <a:r>
              <a:rPr sz="3600" spc="-10" dirty="0">
                <a:latin typeface="Palatino Linotype"/>
                <a:cs typeface="Palatino Linotype"/>
              </a:rPr>
              <a:t>PROJECT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14029" y="1949958"/>
            <a:ext cx="225996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220" dirty="0">
                <a:solidFill>
                  <a:srgbClr val="FD0000"/>
                </a:solidFill>
                <a:latin typeface="Times New Roman"/>
                <a:cs typeface="Times New Roman"/>
              </a:rPr>
              <a:t>PIZZA</a:t>
            </a:r>
            <a:endParaRPr sz="66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45776" y="2919528"/>
            <a:ext cx="591185" cy="360680"/>
            <a:chOff x="9445776" y="2919528"/>
            <a:chExt cx="591185" cy="360680"/>
          </a:xfrm>
        </p:grpSpPr>
        <p:sp>
          <p:nvSpPr>
            <p:cNvPr id="8" name="object 8"/>
            <p:cNvSpPr/>
            <p:nvPr/>
          </p:nvSpPr>
          <p:spPr>
            <a:xfrm>
              <a:off x="9445765" y="2919539"/>
              <a:ext cx="591185" cy="360680"/>
            </a:xfrm>
            <a:custGeom>
              <a:avLst/>
              <a:gdLst/>
              <a:ahLst/>
              <a:cxnLst/>
              <a:rect l="l" t="t" r="r" b="b"/>
              <a:pathLst>
                <a:path w="591184" h="360679">
                  <a:moveTo>
                    <a:pt x="72720" y="131343"/>
                  </a:moveTo>
                  <a:lnTo>
                    <a:pt x="71628" y="114630"/>
                  </a:lnTo>
                  <a:lnTo>
                    <a:pt x="69913" y="97955"/>
                  </a:lnTo>
                  <a:lnTo>
                    <a:pt x="67589" y="81368"/>
                  </a:lnTo>
                  <a:lnTo>
                    <a:pt x="64643" y="64871"/>
                  </a:lnTo>
                  <a:lnTo>
                    <a:pt x="57975" y="64871"/>
                  </a:lnTo>
                  <a:lnTo>
                    <a:pt x="57975" y="140423"/>
                  </a:lnTo>
                  <a:lnTo>
                    <a:pt x="56235" y="142163"/>
                  </a:lnTo>
                  <a:lnTo>
                    <a:pt x="51968" y="142163"/>
                  </a:lnTo>
                  <a:lnTo>
                    <a:pt x="50228" y="140423"/>
                  </a:lnTo>
                  <a:lnTo>
                    <a:pt x="50228" y="64871"/>
                  </a:lnTo>
                  <a:lnTo>
                    <a:pt x="40157" y="64871"/>
                  </a:lnTo>
                  <a:lnTo>
                    <a:pt x="40157" y="140423"/>
                  </a:lnTo>
                  <a:lnTo>
                    <a:pt x="38430" y="142163"/>
                  </a:lnTo>
                  <a:lnTo>
                    <a:pt x="34163" y="142163"/>
                  </a:lnTo>
                  <a:lnTo>
                    <a:pt x="32423" y="140423"/>
                  </a:lnTo>
                  <a:lnTo>
                    <a:pt x="32423" y="64871"/>
                  </a:lnTo>
                  <a:lnTo>
                    <a:pt x="22148" y="64871"/>
                  </a:lnTo>
                  <a:lnTo>
                    <a:pt x="22148" y="140423"/>
                  </a:lnTo>
                  <a:lnTo>
                    <a:pt x="20421" y="142163"/>
                  </a:lnTo>
                  <a:lnTo>
                    <a:pt x="16141" y="142163"/>
                  </a:lnTo>
                  <a:lnTo>
                    <a:pt x="14414" y="140423"/>
                  </a:lnTo>
                  <a:lnTo>
                    <a:pt x="14414" y="64871"/>
                  </a:lnTo>
                  <a:lnTo>
                    <a:pt x="7747" y="64871"/>
                  </a:lnTo>
                  <a:lnTo>
                    <a:pt x="4699" y="81419"/>
                  </a:lnTo>
                  <a:lnTo>
                    <a:pt x="2387" y="98069"/>
                  </a:lnTo>
                  <a:lnTo>
                    <a:pt x="825" y="114808"/>
                  </a:lnTo>
                  <a:lnTo>
                    <a:pt x="0" y="131610"/>
                  </a:lnTo>
                  <a:lnTo>
                    <a:pt x="1079" y="144348"/>
                  </a:lnTo>
                  <a:lnTo>
                    <a:pt x="4140" y="154774"/>
                  </a:lnTo>
                  <a:lnTo>
                    <a:pt x="8902" y="162941"/>
                  </a:lnTo>
                  <a:lnTo>
                    <a:pt x="15074" y="168922"/>
                  </a:lnTo>
                  <a:lnTo>
                    <a:pt x="19939" y="171970"/>
                  </a:lnTo>
                  <a:lnTo>
                    <a:pt x="23456" y="176733"/>
                  </a:lnTo>
                  <a:lnTo>
                    <a:pt x="24955" y="182270"/>
                  </a:lnTo>
                  <a:lnTo>
                    <a:pt x="21018" y="333451"/>
                  </a:lnTo>
                  <a:lnTo>
                    <a:pt x="27940" y="340385"/>
                  </a:lnTo>
                  <a:lnTo>
                    <a:pt x="45046" y="340385"/>
                  </a:lnTo>
                  <a:lnTo>
                    <a:pt x="51968" y="333451"/>
                  </a:lnTo>
                  <a:lnTo>
                    <a:pt x="47764" y="182003"/>
                  </a:lnTo>
                  <a:lnTo>
                    <a:pt x="49250" y="176479"/>
                  </a:lnTo>
                  <a:lnTo>
                    <a:pt x="52743" y="171716"/>
                  </a:lnTo>
                  <a:lnTo>
                    <a:pt x="57569" y="168656"/>
                  </a:lnTo>
                  <a:lnTo>
                    <a:pt x="63792" y="162623"/>
                  </a:lnTo>
                  <a:lnTo>
                    <a:pt x="68567" y="154457"/>
                  </a:lnTo>
                  <a:lnTo>
                    <a:pt x="71628" y="144068"/>
                  </a:lnTo>
                  <a:lnTo>
                    <a:pt x="72720" y="131343"/>
                  </a:lnTo>
                  <a:close/>
                </a:path>
                <a:path w="591184" h="360679">
                  <a:moveTo>
                    <a:pt x="443268" y="180200"/>
                  </a:moveTo>
                  <a:lnTo>
                    <a:pt x="436829" y="132295"/>
                  </a:lnTo>
                  <a:lnTo>
                    <a:pt x="418680" y="89242"/>
                  </a:lnTo>
                  <a:lnTo>
                    <a:pt x="403250" y="69278"/>
                  </a:lnTo>
                  <a:lnTo>
                    <a:pt x="403250" y="180200"/>
                  </a:lnTo>
                  <a:lnTo>
                    <a:pt x="396100" y="224497"/>
                  </a:lnTo>
                  <a:lnTo>
                    <a:pt x="376212" y="262978"/>
                  </a:lnTo>
                  <a:lnTo>
                    <a:pt x="345897" y="293319"/>
                  </a:lnTo>
                  <a:lnTo>
                    <a:pt x="307441" y="313220"/>
                  </a:lnTo>
                  <a:lnTo>
                    <a:pt x="263156" y="320357"/>
                  </a:lnTo>
                  <a:lnTo>
                    <a:pt x="218884" y="313220"/>
                  </a:lnTo>
                  <a:lnTo>
                    <a:pt x="180428" y="293319"/>
                  </a:lnTo>
                  <a:lnTo>
                    <a:pt x="150101" y="262978"/>
                  </a:lnTo>
                  <a:lnTo>
                    <a:pt x="130213" y="224497"/>
                  </a:lnTo>
                  <a:lnTo>
                    <a:pt x="123075" y="180200"/>
                  </a:lnTo>
                  <a:lnTo>
                    <a:pt x="130213" y="135902"/>
                  </a:lnTo>
                  <a:lnTo>
                    <a:pt x="150101" y="97421"/>
                  </a:lnTo>
                  <a:lnTo>
                    <a:pt x="180428" y="67081"/>
                  </a:lnTo>
                  <a:lnTo>
                    <a:pt x="218884" y="47180"/>
                  </a:lnTo>
                  <a:lnTo>
                    <a:pt x="263156" y="40043"/>
                  </a:lnTo>
                  <a:lnTo>
                    <a:pt x="307441" y="47180"/>
                  </a:lnTo>
                  <a:lnTo>
                    <a:pt x="345897" y="67081"/>
                  </a:lnTo>
                  <a:lnTo>
                    <a:pt x="376212" y="97421"/>
                  </a:lnTo>
                  <a:lnTo>
                    <a:pt x="396100" y="135902"/>
                  </a:lnTo>
                  <a:lnTo>
                    <a:pt x="403250" y="180200"/>
                  </a:lnTo>
                  <a:lnTo>
                    <a:pt x="403250" y="69278"/>
                  </a:lnTo>
                  <a:lnTo>
                    <a:pt x="374040" y="40043"/>
                  </a:lnTo>
                  <a:lnTo>
                    <a:pt x="311035" y="6426"/>
                  </a:lnTo>
                  <a:lnTo>
                    <a:pt x="263156" y="0"/>
                  </a:lnTo>
                  <a:lnTo>
                    <a:pt x="215277" y="6426"/>
                  </a:lnTo>
                  <a:lnTo>
                    <a:pt x="172262" y="24599"/>
                  </a:lnTo>
                  <a:lnTo>
                    <a:pt x="135801" y="52781"/>
                  </a:lnTo>
                  <a:lnTo>
                    <a:pt x="107645" y="89242"/>
                  </a:lnTo>
                  <a:lnTo>
                    <a:pt x="89484" y="132295"/>
                  </a:lnTo>
                  <a:lnTo>
                    <a:pt x="83058" y="180200"/>
                  </a:lnTo>
                  <a:lnTo>
                    <a:pt x="89484" y="228104"/>
                  </a:lnTo>
                  <a:lnTo>
                    <a:pt x="107645" y="271157"/>
                  </a:lnTo>
                  <a:lnTo>
                    <a:pt x="135801" y="307632"/>
                  </a:lnTo>
                  <a:lnTo>
                    <a:pt x="172262" y="335800"/>
                  </a:lnTo>
                  <a:lnTo>
                    <a:pt x="215277" y="353974"/>
                  </a:lnTo>
                  <a:lnTo>
                    <a:pt x="263156" y="360413"/>
                  </a:lnTo>
                  <a:lnTo>
                    <a:pt x="311035" y="353974"/>
                  </a:lnTo>
                  <a:lnTo>
                    <a:pt x="354063" y="335800"/>
                  </a:lnTo>
                  <a:lnTo>
                    <a:pt x="374040" y="320357"/>
                  </a:lnTo>
                  <a:lnTo>
                    <a:pt x="390512" y="307632"/>
                  </a:lnTo>
                  <a:lnTo>
                    <a:pt x="418680" y="271157"/>
                  </a:lnTo>
                  <a:lnTo>
                    <a:pt x="436829" y="228104"/>
                  </a:lnTo>
                  <a:lnTo>
                    <a:pt x="443268" y="180200"/>
                  </a:lnTo>
                  <a:close/>
                </a:path>
                <a:path w="591184" h="360679">
                  <a:moveTo>
                    <a:pt x="505040" y="323037"/>
                  </a:moveTo>
                  <a:lnTo>
                    <a:pt x="500570" y="192951"/>
                  </a:lnTo>
                  <a:lnTo>
                    <a:pt x="500684" y="32067"/>
                  </a:lnTo>
                  <a:lnTo>
                    <a:pt x="495604" y="26809"/>
                  </a:lnTo>
                  <a:lnTo>
                    <a:pt x="465683" y="83693"/>
                  </a:lnTo>
                  <a:lnTo>
                    <a:pt x="459943" y="188683"/>
                  </a:lnTo>
                  <a:lnTo>
                    <a:pt x="476288" y="194411"/>
                  </a:lnTo>
                  <a:lnTo>
                    <a:pt x="470420" y="323037"/>
                  </a:lnTo>
                  <a:lnTo>
                    <a:pt x="471017" y="332600"/>
                  </a:lnTo>
                  <a:lnTo>
                    <a:pt x="479247" y="339864"/>
                  </a:lnTo>
                  <a:lnTo>
                    <a:pt x="497535" y="338734"/>
                  </a:lnTo>
                  <a:lnTo>
                    <a:pt x="504494" y="331774"/>
                  </a:lnTo>
                  <a:lnTo>
                    <a:pt x="505040" y="323037"/>
                  </a:lnTo>
                  <a:close/>
                </a:path>
                <a:path w="591184" h="360679">
                  <a:moveTo>
                    <a:pt x="591134" y="131610"/>
                  </a:moveTo>
                  <a:lnTo>
                    <a:pt x="588098" y="108369"/>
                  </a:lnTo>
                  <a:lnTo>
                    <a:pt x="580288" y="86855"/>
                  </a:lnTo>
                  <a:lnTo>
                    <a:pt x="568820" y="71031"/>
                  </a:lnTo>
                  <a:lnTo>
                    <a:pt x="554774" y="64871"/>
                  </a:lnTo>
                  <a:lnTo>
                    <a:pt x="540715" y="71031"/>
                  </a:lnTo>
                  <a:lnTo>
                    <a:pt x="529272" y="86855"/>
                  </a:lnTo>
                  <a:lnTo>
                    <a:pt x="521589" y="108369"/>
                  </a:lnTo>
                  <a:lnTo>
                    <a:pt x="518782" y="131610"/>
                  </a:lnTo>
                  <a:lnTo>
                    <a:pt x="519861" y="144310"/>
                  </a:lnTo>
                  <a:lnTo>
                    <a:pt x="522922" y="154711"/>
                  </a:lnTo>
                  <a:lnTo>
                    <a:pt x="527697" y="162877"/>
                  </a:lnTo>
                  <a:lnTo>
                    <a:pt x="533933" y="168859"/>
                  </a:lnTo>
                  <a:lnTo>
                    <a:pt x="538772" y="171894"/>
                  </a:lnTo>
                  <a:lnTo>
                    <a:pt x="542277" y="176669"/>
                  </a:lnTo>
                  <a:lnTo>
                    <a:pt x="543712" y="182206"/>
                  </a:lnTo>
                  <a:lnTo>
                    <a:pt x="539546" y="324967"/>
                  </a:lnTo>
                  <a:lnTo>
                    <a:pt x="540105" y="333502"/>
                  </a:lnTo>
                  <a:lnTo>
                    <a:pt x="547446" y="339966"/>
                  </a:lnTo>
                  <a:lnTo>
                    <a:pt x="563727" y="338899"/>
                  </a:lnTo>
                  <a:lnTo>
                    <a:pt x="569899" y="332714"/>
                  </a:lnTo>
                  <a:lnTo>
                    <a:pt x="570395" y="324967"/>
                  </a:lnTo>
                  <a:lnTo>
                    <a:pt x="566229" y="182206"/>
                  </a:lnTo>
                  <a:lnTo>
                    <a:pt x="567677" y="176657"/>
                  </a:lnTo>
                  <a:lnTo>
                    <a:pt x="571233" y="171881"/>
                  </a:lnTo>
                  <a:lnTo>
                    <a:pt x="576072" y="168859"/>
                  </a:lnTo>
                  <a:lnTo>
                    <a:pt x="582244" y="162814"/>
                  </a:lnTo>
                  <a:lnTo>
                    <a:pt x="586994" y="154660"/>
                  </a:lnTo>
                  <a:lnTo>
                    <a:pt x="590054" y="144297"/>
                  </a:lnTo>
                  <a:lnTo>
                    <a:pt x="591134" y="131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8861" y="2979597"/>
              <a:ext cx="240142" cy="2402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924292" y="2955493"/>
            <a:ext cx="3642360" cy="1960880"/>
          </a:xfrm>
          <a:prstGeom prst="rect">
            <a:avLst/>
          </a:prstGeom>
        </p:spPr>
        <p:txBody>
          <a:bodyPr vert="horz" wrap="square" lIns="0" tIns="393065" rIns="0" bIns="0" rtlCol="0">
            <a:spAutoFit/>
          </a:bodyPr>
          <a:lstStyle/>
          <a:p>
            <a:pPr marL="12700" marR="5080" indent="702945">
              <a:lnSpc>
                <a:spcPct val="62200"/>
              </a:lnSpc>
              <a:spcBef>
                <a:spcPts val="3095"/>
              </a:spcBef>
            </a:pPr>
            <a:r>
              <a:rPr sz="6600" spc="-580" dirty="0">
                <a:solidFill>
                  <a:srgbClr val="FD0000"/>
                </a:solidFill>
                <a:latin typeface="Times New Roman"/>
                <a:cs typeface="Times New Roman"/>
              </a:rPr>
              <a:t>SALES </a:t>
            </a:r>
            <a:r>
              <a:rPr sz="6600" spc="-1040" dirty="0">
                <a:solidFill>
                  <a:srgbClr val="FD0000"/>
                </a:solidFill>
                <a:latin typeface="Times New Roman"/>
                <a:cs typeface="Times New Roman"/>
              </a:rPr>
              <a:t>A</a:t>
            </a:r>
            <a:r>
              <a:rPr sz="6600" spc="-555" dirty="0">
                <a:solidFill>
                  <a:srgbClr val="FD0000"/>
                </a:solidFill>
                <a:latin typeface="Times New Roman"/>
                <a:cs typeface="Times New Roman"/>
              </a:rPr>
              <a:t>N</a:t>
            </a:r>
            <a:r>
              <a:rPr sz="6600" spc="-320" dirty="0">
                <a:solidFill>
                  <a:srgbClr val="FD0000"/>
                </a:solidFill>
                <a:latin typeface="Times New Roman"/>
                <a:cs typeface="Times New Roman"/>
              </a:rPr>
              <a:t>A</a:t>
            </a:r>
            <a:r>
              <a:rPr sz="6600" spc="-1285" dirty="0">
                <a:solidFill>
                  <a:srgbClr val="FD0000"/>
                </a:solidFill>
                <a:latin typeface="Times New Roman"/>
                <a:cs typeface="Times New Roman"/>
              </a:rPr>
              <a:t>L</a:t>
            </a:r>
            <a:r>
              <a:rPr sz="6600" spc="-400" dirty="0">
                <a:solidFill>
                  <a:srgbClr val="FD0000"/>
                </a:solidFill>
                <a:latin typeface="Times New Roman"/>
                <a:cs typeface="Times New Roman"/>
              </a:rPr>
              <a:t>Y</a:t>
            </a:r>
            <a:r>
              <a:rPr sz="6600" spc="-310" dirty="0">
                <a:solidFill>
                  <a:srgbClr val="FD0000"/>
                </a:solidFill>
                <a:latin typeface="Times New Roman"/>
                <a:cs typeface="Times New Roman"/>
              </a:rPr>
              <a:t>SIS</a:t>
            </a:r>
            <a:endParaRPr sz="6600" dirty="0">
              <a:latin typeface="Times New Roman"/>
              <a:cs typeface="Times New Roman"/>
            </a:endParaRPr>
          </a:p>
          <a:p>
            <a:pPr marL="590550">
              <a:lnSpc>
                <a:spcPct val="100000"/>
              </a:lnSpc>
              <a:spcBef>
                <a:spcPts val="470"/>
              </a:spcBef>
            </a:pPr>
            <a:r>
              <a:rPr sz="1600" dirty="0">
                <a:latin typeface="Arial Black"/>
                <a:cs typeface="Arial Black"/>
              </a:rPr>
              <a:t>BY</a:t>
            </a:r>
            <a:r>
              <a:rPr sz="1600" spc="10" dirty="0">
                <a:latin typeface="Arial Black"/>
                <a:cs typeface="Arial Black"/>
              </a:rPr>
              <a:t> </a:t>
            </a:r>
            <a:r>
              <a:rPr sz="1600" dirty="0">
                <a:latin typeface="Arial Black"/>
                <a:cs typeface="Arial Black"/>
              </a:rPr>
              <a:t>:</a:t>
            </a:r>
            <a:r>
              <a:rPr sz="1600" spc="-15" dirty="0">
                <a:latin typeface="Arial Black"/>
                <a:cs typeface="Arial Black"/>
              </a:rPr>
              <a:t> </a:t>
            </a:r>
            <a:r>
              <a:rPr lang="en-IN" sz="1600" b="1" spc="75" dirty="0">
                <a:latin typeface="Arial"/>
                <a:cs typeface="Arial"/>
              </a:rPr>
              <a:t>JUI CHAKRABORTY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825" y="335661"/>
            <a:ext cx="889127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 marR="5080" indent="-224154">
              <a:lnSpc>
                <a:spcPct val="100000"/>
              </a:lnSpc>
              <a:spcBef>
                <a:spcPts val="100"/>
              </a:spcBef>
            </a:pPr>
            <a:r>
              <a:rPr sz="3200" b="1" spc="-170" dirty="0">
                <a:latin typeface="Trebuchet MS"/>
                <a:cs typeface="Trebuchet MS"/>
              </a:rPr>
              <a:t>JOIN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THE</a:t>
            </a:r>
            <a:r>
              <a:rPr sz="3200" b="1" spc="-95" dirty="0">
                <a:latin typeface="Trebuchet MS"/>
                <a:cs typeface="Trebuchet MS"/>
              </a:rPr>
              <a:t> </a:t>
            </a:r>
            <a:r>
              <a:rPr sz="3200" b="1" spc="-80" dirty="0">
                <a:latin typeface="Trebuchet MS"/>
                <a:cs typeface="Trebuchet MS"/>
              </a:rPr>
              <a:t>NECESSARY</a:t>
            </a:r>
            <a:r>
              <a:rPr sz="3200" b="1" spc="-160" dirty="0">
                <a:latin typeface="Trebuchet MS"/>
                <a:cs typeface="Trebuchet MS"/>
              </a:rPr>
              <a:t> </a:t>
            </a:r>
            <a:r>
              <a:rPr sz="3200" b="1" spc="-95" dirty="0">
                <a:latin typeface="Trebuchet MS"/>
                <a:cs typeface="Trebuchet MS"/>
              </a:rPr>
              <a:t>TABLES</a:t>
            </a:r>
            <a:r>
              <a:rPr sz="3200" b="1" spc="-145" dirty="0">
                <a:latin typeface="Trebuchet MS"/>
                <a:cs typeface="Trebuchet MS"/>
              </a:rPr>
              <a:t> </a:t>
            </a:r>
            <a:r>
              <a:rPr sz="3200" b="1" spc="-254" dirty="0">
                <a:latin typeface="Trebuchet MS"/>
                <a:cs typeface="Trebuchet MS"/>
              </a:rPr>
              <a:t>TO</a:t>
            </a:r>
            <a:r>
              <a:rPr sz="3200" b="1" spc="-5" dirty="0">
                <a:latin typeface="Trebuchet MS"/>
                <a:cs typeface="Trebuchet MS"/>
              </a:rPr>
              <a:t> </a:t>
            </a:r>
            <a:r>
              <a:rPr sz="3200" b="1" spc="-60" dirty="0">
                <a:latin typeface="Trebuchet MS"/>
                <a:cs typeface="Trebuchet MS"/>
              </a:rPr>
              <a:t>FIND</a:t>
            </a:r>
            <a:r>
              <a:rPr sz="3200" b="1" spc="-130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THE</a:t>
            </a:r>
            <a:r>
              <a:rPr sz="3200" b="1" spc="-80" dirty="0">
                <a:latin typeface="Trebuchet MS"/>
                <a:cs typeface="Trebuchet MS"/>
              </a:rPr>
              <a:t> </a:t>
            </a:r>
            <a:r>
              <a:rPr sz="3200" b="1" spc="-175" dirty="0">
                <a:latin typeface="Trebuchet MS"/>
                <a:cs typeface="Trebuchet MS"/>
              </a:rPr>
              <a:t>TOTAL </a:t>
            </a:r>
            <a:r>
              <a:rPr sz="3200" b="1" spc="-240" dirty="0">
                <a:latin typeface="Trebuchet MS"/>
                <a:cs typeface="Trebuchet MS"/>
              </a:rPr>
              <a:t>QUANTITY</a:t>
            </a:r>
            <a:r>
              <a:rPr sz="3200" b="1" spc="-25" dirty="0">
                <a:latin typeface="Trebuchet MS"/>
                <a:cs typeface="Trebuchet MS"/>
              </a:rPr>
              <a:t> </a:t>
            </a:r>
            <a:r>
              <a:rPr sz="3200" b="1" spc="-235" dirty="0">
                <a:latin typeface="Trebuchet MS"/>
                <a:cs typeface="Trebuchet MS"/>
              </a:rPr>
              <a:t>OF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120" dirty="0">
                <a:latin typeface="Trebuchet MS"/>
                <a:cs typeface="Trebuchet MS"/>
              </a:rPr>
              <a:t>EACH</a:t>
            </a:r>
            <a:r>
              <a:rPr sz="3200" b="1" spc="-12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</a:t>
            </a:r>
            <a:r>
              <a:rPr sz="3200" b="1" spc="-90" dirty="0">
                <a:latin typeface="Trebuchet MS"/>
                <a:cs typeface="Trebuchet MS"/>
              </a:rPr>
              <a:t> </a:t>
            </a:r>
            <a:r>
              <a:rPr sz="3200" b="1" spc="-170" dirty="0">
                <a:latin typeface="Trebuchet MS"/>
                <a:cs typeface="Trebuchet MS"/>
              </a:rPr>
              <a:t>CATEGORY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ORDERED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4329" y="1466850"/>
            <a:ext cx="8313420" cy="3733800"/>
            <a:chOff x="354329" y="1466850"/>
            <a:chExt cx="8313420" cy="3733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79" y="1524000"/>
              <a:ext cx="8199120" cy="36195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2904" y="1495425"/>
              <a:ext cx="8256270" cy="3676650"/>
            </a:xfrm>
            <a:custGeom>
              <a:avLst/>
              <a:gdLst/>
              <a:ahLst/>
              <a:cxnLst/>
              <a:rect l="l" t="t" r="r" b="b"/>
              <a:pathLst>
                <a:path w="8256270" h="3676650">
                  <a:moveTo>
                    <a:pt x="0" y="3676650"/>
                  </a:moveTo>
                  <a:lnTo>
                    <a:pt x="8256270" y="3676650"/>
                  </a:lnTo>
                  <a:lnTo>
                    <a:pt x="8256270" y="0"/>
                  </a:lnTo>
                  <a:lnTo>
                    <a:pt x="0" y="0"/>
                  </a:lnTo>
                  <a:lnTo>
                    <a:pt x="0" y="3676650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850630" y="2554985"/>
            <a:ext cx="2987040" cy="1748155"/>
            <a:chOff x="8850630" y="2554985"/>
            <a:chExt cx="2987040" cy="17481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7780" y="2612135"/>
              <a:ext cx="2872739" cy="16337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79205" y="2583560"/>
              <a:ext cx="2929890" cy="1691005"/>
            </a:xfrm>
            <a:custGeom>
              <a:avLst/>
              <a:gdLst/>
              <a:ahLst/>
              <a:cxnLst/>
              <a:rect l="l" t="t" r="r" b="b"/>
              <a:pathLst>
                <a:path w="2929890" h="1691004">
                  <a:moveTo>
                    <a:pt x="0" y="1690877"/>
                  </a:moveTo>
                  <a:lnTo>
                    <a:pt x="2929889" y="1690877"/>
                  </a:lnTo>
                  <a:lnTo>
                    <a:pt x="2929889" y="0"/>
                  </a:lnTo>
                  <a:lnTo>
                    <a:pt x="0" y="0"/>
                  </a:lnTo>
                  <a:lnTo>
                    <a:pt x="0" y="1690877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76827" y="5345379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0419" y="4318761"/>
            <a:ext cx="127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098" rIns="0" bIns="0" rtlCol="0">
            <a:spAutoFit/>
          </a:bodyPr>
          <a:lstStyle/>
          <a:p>
            <a:pPr marL="3072130" marR="5080" indent="-2538095">
              <a:lnSpc>
                <a:spcPct val="100000"/>
              </a:lnSpc>
              <a:spcBef>
                <a:spcPts val="100"/>
              </a:spcBef>
            </a:pPr>
            <a:r>
              <a:rPr sz="3200" b="1" spc="-75" dirty="0">
                <a:latin typeface="Trebuchet MS"/>
                <a:cs typeface="Trebuchet MS"/>
              </a:rPr>
              <a:t>DETERMINE</a:t>
            </a:r>
            <a:r>
              <a:rPr sz="3200" b="1" spc="-160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THE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-50" dirty="0">
                <a:latin typeface="Trebuchet MS"/>
                <a:cs typeface="Trebuchet MS"/>
              </a:rPr>
              <a:t>DISTRIBUTION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229" dirty="0">
                <a:latin typeface="Trebuchet MS"/>
                <a:cs typeface="Trebuchet MS"/>
              </a:rPr>
              <a:t>OF</a:t>
            </a:r>
            <a:r>
              <a:rPr sz="3200" b="1" spc="-1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ORDERS</a:t>
            </a:r>
            <a:r>
              <a:rPr sz="3200" b="1" spc="-85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Trebuchet MS"/>
                <a:cs typeface="Trebuchet MS"/>
              </a:rPr>
              <a:t>BY </a:t>
            </a:r>
            <a:r>
              <a:rPr sz="3200" b="1" spc="-95" dirty="0">
                <a:latin typeface="Trebuchet MS"/>
                <a:cs typeface="Trebuchet MS"/>
              </a:rPr>
              <a:t>HOUR</a:t>
            </a:r>
            <a:r>
              <a:rPr sz="3200" b="1" spc="-110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OF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165" dirty="0">
                <a:latin typeface="Trebuchet MS"/>
                <a:cs typeface="Trebuchet MS"/>
              </a:rPr>
              <a:t>THE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Trebuchet MS"/>
                <a:cs typeface="Trebuchet MS"/>
              </a:rPr>
              <a:t>DAY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9005" y="1334261"/>
            <a:ext cx="8964295" cy="2749550"/>
            <a:chOff x="429005" y="1334261"/>
            <a:chExt cx="8964295" cy="2749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155" y="1391411"/>
              <a:ext cx="8849868" cy="2634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580" y="1362836"/>
              <a:ext cx="8907145" cy="2692400"/>
            </a:xfrm>
            <a:custGeom>
              <a:avLst/>
              <a:gdLst/>
              <a:ahLst/>
              <a:cxnLst/>
              <a:rect l="l" t="t" r="r" b="b"/>
              <a:pathLst>
                <a:path w="8907145" h="2692400">
                  <a:moveTo>
                    <a:pt x="0" y="2692146"/>
                  </a:moveTo>
                  <a:lnTo>
                    <a:pt x="8907018" y="2692146"/>
                  </a:lnTo>
                  <a:lnTo>
                    <a:pt x="8907018" y="0"/>
                  </a:lnTo>
                  <a:lnTo>
                    <a:pt x="0" y="0"/>
                  </a:lnTo>
                  <a:lnTo>
                    <a:pt x="0" y="2692146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22341" y="4266438"/>
            <a:ext cx="4371340" cy="1927860"/>
            <a:chOff x="5022341" y="4266438"/>
            <a:chExt cx="4371340" cy="1927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491" y="4323588"/>
              <a:ext cx="4256532" cy="1813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50916" y="4295013"/>
              <a:ext cx="4314190" cy="1870710"/>
            </a:xfrm>
            <a:custGeom>
              <a:avLst/>
              <a:gdLst/>
              <a:ahLst/>
              <a:cxnLst/>
              <a:rect l="l" t="t" r="r" b="b"/>
              <a:pathLst>
                <a:path w="4314190" h="1870710">
                  <a:moveTo>
                    <a:pt x="0" y="1870710"/>
                  </a:moveTo>
                  <a:lnTo>
                    <a:pt x="4313682" y="1870710"/>
                  </a:lnTo>
                  <a:lnTo>
                    <a:pt x="4313682" y="0"/>
                  </a:lnTo>
                  <a:lnTo>
                    <a:pt x="0" y="0"/>
                  </a:lnTo>
                  <a:lnTo>
                    <a:pt x="0" y="1870710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06482" y="2408936"/>
            <a:ext cx="9505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5828" y="5089905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4524" y="4440935"/>
            <a:ext cx="1979676" cy="19491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098" rIns="0" bIns="0" rtlCol="0">
            <a:spAutoFit/>
          </a:bodyPr>
          <a:lstStyle/>
          <a:p>
            <a:pPr marL="1936114" marR="5080" indent="-1560830">
              <a:lnSpc>
                <a:spcPct val="100000"/>
              </a:lnSpc>
              <a:spcBef>
                <a:spcPts val="100"/>
              </a:spcBef>
            </a:pPr>
            <a:r>
              <a:rPr sz="3200" b="1" spc="-170" dirty="0">
                <a:latin typeface="Trebuchet MS"/>
                <a:cs typeface="Trebuchet MS"/>
              </a:rPr>
              <a:t>JOIN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-190" dirty="0">
                <a:latin typeface="Trebuchet MS"/>
                <a:cs typeface="Trebuchet MS"/>
              </a:rPr>
              <a:t>RELEVANT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90" dirty="0">
                <a:latin typeface="Trebuchet MS"/>
                <a:cs typeface="Trebuchet MS"/>
              </a:rPr>
              <a:t>TABLES</a:t>
            </a:r>
            <a:r>
              <a:rPr sz="3200" b="1" spc="-150" dirty="0">
                <a:latin typeface="Trebuchet MS"/>
                <a:cs typeface="Trebuchet MS"/>
              </a:rPr>
              <a:t> </a:t>
            </a:r>
            <a:r>
              <a:rPr sz="3200" b="1" spc="-254" dirty="0">
                <a:latin typeface="Trebuchet MS"/>
                <a:cs typeface="Trebuchet MS"/>
              </a:rPr>
              <a:t>TO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55" dirty="0">
                <a:latin typeface="Trebuchet MS"/>
                <a:cs typeface="Trebuchet MS"/>
              </a:rPr>
              <a:t>FIND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160" dirty="0">
                <a:latin typeface="Trebuchet MS"/>
                <a:cs typeface="Trebuchet MS"/>
              </a:rPr>
              <a:t>THE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CATEGORY- </a:t>
            </a:r>
            <a:r>
              <a:rPr sz="3200" b="1" dirty="0">
                <a:latin typeface="Trebuchet MS"/>
                <a:cs typeface="Trebuchet MS"/>
              </a:rPr>
              <a:t>WISE</a:t>
            </a:r>
            <a:r>
              <a:rPr sz="3200" b="1" spc="-245" dirty="0">
                <a:latin typeface="Trebuchet MS"/>
                <a:cs typeface="Trebuchet MS"/>
              </a:rPr>
              <a:t> </a:t>
            </a:r>
            <a:r>
              <a:rPr sz="3200" b="1" spc="-45" dirty="0">
                <a:latin typeface="Trebuchet MS"/>
                <a:cs typeface="Trebuchet MS"/>
              </a:rPr>
              <a:t>DISTRIBUTION</a:t>
            </a:r>
            <a:r>
              <a:rPr sz="3200" b="1" spc="-150" dirty="0">
                <a:latin typeface="Trebuchet MS"/>
                <a:cs typeface="Trebuchet MS"/>
              </a:rPr>
              <a:t> </a:t>
            </a:r>
            <a:r>
              <a:rPr sz="3200" b="1" spc="-235" dirty="0">
                <a:latin typeface="Trebuchet MS"/>
                <a:cs typeface="Trebuchet MS"/>
              </a:rPr>
              <a:t>OF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PIZZAS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6981" y="1550669"/>
            <a:ext cx="10488295" cy="2247900"/>
            <a:chOff x="236981" y="1550669"/>
            <a:chExt cx="10488295" cy="2247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1" y="1607819"/>
              <a:ext cx="10373868" cy="2133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5556" y="1579244"/>
              <a:ext cx="10431145" cy="2190750"/>
            </a:xfrm>
            <a:custGeom>
              <a:avLst/>
              <a:gdLst/>
              <a:ahLst/>
              <a:cxnLst/>
              <a:rect l="l" t="t" r="r" b="b"/>
              <a:pathLst>
                <a:path w="10431145" h="2190750">
                  <a:moveTo>
                    <a:pt x="0" y="2190749"/>
                  </a:moveTo>
                  <a:lnTo>
                    <a:pt x="10431018" y="2190749"/>
                  </a:lnTo>
                  <a:lnTo>
                    <a:pt x="10431018" y="0"/>
                  </a:lnTo>
                  <a:lnTo>
                    <a:pt x="0" y="0"/>
                  </a:lnTo>
                  <a:lnTo>
                    <a:pt x="0" y="2190749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551682" y="4074414"/>
            <a:ext cx="3857625" cy="1781810"/>
            <a:chOff x="3551682" y="4074414"/>
            <a:chExt cx="3857625" cy="17818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8832" y="4131564"/>
              <a:ext cx="3742944" cy="16672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80257" y="4102989"/>
              <a:ext cx="3800475" cy="1724660"/>
            </a:xfrm>
            <a:custGeom>
              <a:avLst/>
              <a:gdLst/>
              <a:ahLst/>
              <a:cxnLst/>
              <a:rect l="l" t="t" r="r" b="b"/>
              <a:pathLst>
                <a:path w="3800475" h="1724660">
                  <a:moveTo>
                    <a:pt x="0" y="1724406"/>
                  </a:moveTo>
                  <a:lnTo>
                    <a:pt x="3800094" y="1724406"/>
                  </a:lnTo>
                  <a:lnTo>
                    <a:pt x="3800094" y="0"/>
                  </a:lnTo>
                  <a:lnTo>
                    <a:pt x="0" y="0"/>
                  </a:lnTo>
                  <a:lnTo>
                    <a:pt x="0" y="1724406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931779" y="2424175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8861" y="4737303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88" y="4372355"/>
            <a:ext cx="3119628" cy="17541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098" rIns="0" bIns="0" rtlCol="0">
            <a:spAutoFit/>
          </a:bodyPr>
          <a:lstStyle/>
          <a:p>
            <a:pPr marL="331470" marR="5080" indent="-195580">
              <a:lnSpc>
                <a:spcPct val="100000"/>
              </a:lnSpc>
              <a:spcBef>
                <a:spcPts val="100"/>
              </a:spcBef>
            </a:pPr>
            <a:r>
              <a:rPr sz="3200" b="1" spc="-70" dirty="0">
                <a:latin typeface="Trebuchet MS"/>
                <a:cs typeface="Trebuchet MS"/>
              </a:rPr>
              <a:t>GROUP</a:t>
            </a:r>
            <a:r>
              <a:rPr sz="3200" b="1" spc="-175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THE</a:t>
            </a:r>
            <a:r>
              <a:rPr sz="3200" b="1" spc="-9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ORDERS</a:t>
            </a:r>
            <a:r>
              <a:rPr sz="3200" b="1" spc="-14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BY</a:t>
            </a:r>
            <a:r>
              <a:rPr sz="3200" b="1" spc="-80" dirty="0">
                <a:latin typeface="Trebuchet MS"/>
                <a:cs typeface="Trebuchet MS"/>
              </a:rPr>
              <a:t> </a:t>
            </a:r>
            <a:r>
              <a:rPr sz="3200" b="1" spc="-165" dirty="0">
                <a:latin typeface="Trebuchet MS"/>
                <a:cs typeface="Trebuchet MS"/>
              </a:rPr>
              <a:t>DATE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AND</a:t>
            </a:r>
            <a:r>
              <a:rPr sz="3200" b="1" spc="-85" dirty="0">
                <a:latin typeface="Trebuchet MS"/>
                <a:cs typeface="Trebuchet MS"/>
              </a:rPr>
              <a:t> </a:t>
            </a:r>
            <a:r>
              <a:rPr sz="3200" b="1" spc="-195" dirty="0">
                <a:latin typeface="Trebuchet MS"/>
                <a:cs typeface="Trebuchet MS"/>
              </a:rPr>
              <a:t>CALCULATE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Trebuchet MS"/>
                <a:cs typeface="Trebuchet MS"/>
              </a:rPr>
              <a:t>THE </a:t>
            </a:r>
            <a:r>
              <a:rPr sz="3200" b="1" spc="-170" dirty="0">
                <a:latin typeface="Trebuchet MS"/>
                <a:cs typeface="Trebuchet MS"/>
              </a:rPr>
              <a:t>AVERAGE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-60" dirty="0">
                <a:latin typeface="Trebuchet MS"/>
                <a:cs typeface="Trebuchet MS"/>
              </a:rPr>
              <a:t>NUMBER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OF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PIZZAS</a:t>
            </a:r>
            <a:r>
              <a:rPr sz="3200" b="1" spc="-14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ORDERED</a:t>
            </a:r>
            <a:r>
              <a:rPr sz="3200" b="1" spc="-114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PER</a:t>
            </a:r>
            <a:r>
              <a:rPr sz="3200" b="1" spc="-95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Trebuchet MS"/>
                <a:cs typeface="Trebuchet MS"/>
              </a:rPr>
              <a:t>DAY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4622" y="1475994"/>
            <a:ext cx="9924415" cy="3459479"/>
            <a:chOff x="404622" y="1475994"/>
            <a:chExt cx="9924415" cy="34594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772" y="1533144"/>
              <a:ext cx="9809988" cy="33451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3197" y="1504569"/>
              <a:ext cx="9867265" cy="3402329"/>
            </a:xfrm>
            <a:custGeom>
              <a:avLst/>
              <a:gdLst/>
              <a:ahLst/>
              <a:cxnLst/>
              <a:rect l="l" t="t" r="r" b="b"/>
              <a:pathLst>
                <a:path w="9867265" h="3402329">
                  <a:moveTo>
                    <a:pt x="0" y="3402329"/>
                  </a:moveTo>
                  <a:lnTo>
                    <a:pt x="9867138" y="3402329"/>
                  </a:lnTo>
                  <a:lnTo>
                    <a:pt x="9867138" y="0"/>
                  </a:lnTo>
                  <a:lnTo>
                    <a:pt x="0" y="0"/>
                  </a:lnTo>
                  <a:lnTo>
                    <a:pt x="0" y="3402329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16858" y="5052821"/>
            <a:ext cx="3101340" cy="1175385"/>
            <a:chOff x="3816858" y="5052821"/>
            <a:chExt cx="3101340" cy="11753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4008" y="5109971"/>
              <a:ext cx="2987040" cy="10607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45433" y="5081396"/>
              <a:ext cx="3044190" cy="1118235"/>
            </a:xfrm>
            <a:custGeom>
              <a:avLst/>
              <a:gdLst/>
              <a:ahLst/>
              <a:cxnLst/>
              <a:rect l="l" t="t" r="r" b="b"/>
              <a:pathLst>
                <a:path w="3044190" h="1118235">
                  <a:moveTo>
                    <a:pt x="0" y="1117853"/>
                  </a:moveTo>
                  <a:lnTo>
                    <a:pt x="3044190" y="1117853"/>
                  </a:lnTo>
                  <a:lnTo>
                    <a:pt x="3044190" y="0"/>
                  </a:lnTo>
                  <a:lnTo>
                    <a:pt x="0" y="0"/>
                  </a:lnTo>
                  <a:lnTo>
                    <a:pt x="0" y="1117853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81207" y="2955162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6130" y="5359704"/>
            <a:ext cx="127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2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"/>
            <a:ext cx="1302638" cy="10844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098" rIns="0" bIns="0" rtlCol="0">
            <a:spAutoFit/>
          </a:bodyPr>
          <a:lstStyle/>
          <a:p>
            <a:pPr marL="2312670" marR="5080" indent="-1727200">
              <a:lnSpc>
                <a:spcPct val="100000"/>
              </a:lnSpc>
              <a:spcBef>
                <a:spcPts val="100"/>
              </a:spcBef>
            </a:pPr>
            <a:r>
              <a:rPr sz="3200" b="1" spc="-75" dirty="0">
                <a:latin typeface="Trebuchet MS"/>
                <a:cs typeface="Trebuchet MS"/>
              </a:rPr>
              <a:t>DETERMINE</a:t>
            </a:r>
            <a:r>
              <a:rPr sz="3200" b="1" spc="-150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THE</a:t>
            </a:r>
            <a:r>
              <a:rPr sz="3200" b="1" spc="-95" dirty="0">
                <a:latin typeface="Trebuchet MS"/>
                <a:cs typeface="Trebuchet MS"/>
              </a:rPr>
              <a:t> </a:t>
            </a:r>
            <a:r>
              <a:rPr sz="3200" b="1" spc="-125" dirty="0">
                <a:latin typeface="Trebuchet MS"/>
                <a:cs typeface="Trebuchet MS"/>
              </a:rPr>
              <a:t>TOP</a:t>
            </a:r>
            <a:r>
              <a:rPr sz="3200" b="1" spc="-114" dirty="0">
                <a:latin typeface="Trebuchet MS"/>
                <a:cs typeface="Trebuchet MS"/>
              </a:rPr>
              <a:t> </a:t>
            </a:r>
            <a:r>
              <a:rPr sz="3200" b="1" spc="75" dirty="0">
                <a:latin typeface="Trebuchet MS"/>
                <a:cs typeface="Trebuchet MS"/>
              </a:rPr>
              <a:t>3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70" dirty="0">
                <a:latin typeface="Trebuchet MS"/>
                <a:cs typeface="Trebuchet MS"/>
              </a:rPr>
              <a:t>MOST</a:t>
            </a:r>
            <a:r>
              <a:rPr sz="3200" b="1" spc="-13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ORDERED</a:t>
            </a:r>
            <a:r>
              <a:rPr sz="3200" b="1" spc="-14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 </a:t>
            </a:r>
            <a:r>
              <a:rPr sz="3200" b="1" spc="-110" dirty="0">
                <a:latin typeface="Trebuchet MS"/>
                <a:cs typeface="Trebuchet MS"/>
              </a:rPr>
              <a:t>TYPES</a:t>
            </a:r>
            <a:r>
              <a:rPr sz="3200" b="1" spc="-13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BASED</a:t>
            </a:r>
            <a:r>
              <a:rPr sz="3200" b="1" spc="-180" dirty="0">
                <a:latin typeface="Trebuchet MS"/>
                <a:cs typeface="Trebuchet MS"/>
              </a:rPr>
              <a:t> </a:t>
            </a:r>
            <a:r>
              <a:rPr sz="3200" b="1" spc="-170" dirty="0">
                <a:latin typeface="Trebuchet MS"/>
                <a:cs typeface="Trebuchet MS"/>
              </a:rPr>
              <a:t>ON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REVENUE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0238" y="1410461"/>
            <a:ext cx="8007350" cy="4369435"/>
            <a:chOff x="380238" y="1410461"/>
            <a:chExt cx="8007350" cy="43694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388" y="1467611"/>
              <a:ext cx="7892796" cy="42550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8813" y="1439036"/>
              <a:ext cx="7950200" cy="4312285"/>
            </a:xfrm>
            <a:custGeom>
              <a:avLst/>
              <a:gdLst/>
              <a:ahLst/>
              <a:cxnLst/>
              <a:rect l="l" t="t" r="r" b="b"/>
              <a:pathLst>
                <a:path w="7950200" h="4312285">
                  <a:moveTo>
                    <a:pt x="0" y="4312158"/>
                  </a:moveTo>
                  <a:lnTo>
                    <a:pt x="7949946" y="4312158"/>
                  </a:lnTo>
                  <a:lnTo>
                    <a:pt x="7949946" y="0"/>
                  </a:lnTo>
                  <a:lnTo>
                    <a:pt x="0" y="0"/>
                  </a:lnTo>
                  <a:lnTo>
                    <a:pt x="0" y="4312158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609838" y="1410461"/>
            <a:ext cx="3449320" cy="1557655"/>
            <a:chOff x="8609838" y="1410461"/>
            <a:chExt cx="3449320" cy="15576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6988" y="1467611"/>
              <a:ext cx="3334511" cy="14432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38413" y="1439036"/>
              <a:ext cx="3392170" cy="1500505"/>
            </a:xfrm>
            <a:custGeom>
              <a:avLst/>
              <a:gdLst/>
              <a:ahLst/>
              <a:cxnLst/>
              <a:rect l="l" t="t" r="r" b="b"/>
              <a:pathLst>
                <a:path w="3392170" h="1500505">
                  <a:moveTo>
                    <a:pt x="0" y="1500377"/>
                  </a:moveTo>
                  <a:lnTo>
                    <a:pt x="3391661" y="1500377"/>
                  </a:lnTo>
                  <a:lnTo>
                    <a:pt x="3391661" y="0"/>
                  </a:lnTo>
                  <a:lnTo>
                    <a:pt x="0" y="0"/>
                  </a:lnTo>
                  <a:lnTo>
                    <a:pt x="0" y="1500377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49446" y="5810808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78365" y="2998469"/>
            <a:ext cx="127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13292" y="4070603"/>
            <a:ext cx="3188207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635" marR="5080" indent="-1004569">
              <a:lnSpc>
                <a:spcPct val="100000"/>
              </a:lnSpc>
              <a:spcBef>
                <a:spcPts val="100"/>
              </a:spcBef>
            </a:pPr>
            <a:r>
              <a:rPr sz="3200" b="1" spc="-195" dirty="0">
                <a:latin typeface="Trebuchet MS"/>
                <a:cs typeface="Trebuchet MS"/>
              </a:rPr>
              <a:t>CALCULATE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THE</a:t>
            </a:r>
            <a:r>
              <a:rPr sz="3200" b="1" spc="-45" dirty="0">
                <a:latin typeface="Trebuchet MS"/>
                <a:cs typeface="Trebuchet MS"/>
              </a:rPr>
              <a:t> </a:t>
            </a:r>
            <a:r>
              <a:rPr sz="3200" b="1" spc="-125" dirty="0">
                <a:latin typeface="Trebuchet MS"/>
                <a:cs typeface="Trebuchet MS"/>
              </a:rPr>
              <a:t>PERCENTAGE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114" dirty="0">
                <a:latin typeface="Trebuchet MS"/>
                <a:cs typeface="Trebuchet MS"/>
              </a:rPr>
              <a:t>CONTRIBUTION</a:t>
            </a:r>
            <a:r>
              <a:rPr sz="3200" b="1" spc="-65" dirty="0">
                <a:latin typeface="Trebuchet MS"/>
                <a:cs typeface="Trebuchet MS"/>
              </a:rPr>
              <a:t> </a:t>
            </a:r>
            <a:r>
              <a:rPr sz="3200" b="1" spc="-25" dirty="0">
                <a:latin typeface="Trebuchet MS"/>
                <a:cs typeface="Trebuchet MS"/>
              </a:rPr>
              <a:t>OF </a:t>
            </a:r>
            <a:r>
              <a:rPr sz="3200" b="1" spc="-120" dirty="0">
                <a:latin typeface="Trebuchet MS"/>
                <a:cs typeface="Trebuchet MS"/>
              </a:rPr>
              <a:t>EACH</a:t>
            </a:r>
            <a:r>
              <a:rPr sz="3200" b="1" spc="-12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</a:t>
            </a:r>
            <a:r>
              <a:rPr sz="3200" b="1" spc="-130" dirty="0">
                <a:latin typeface="Trebuchet MS"/>
                <a:cs typeface="Trebuchet MS"/>
              </a:rPr>
              <a:t> </a:t>
            </a:r>
            <a:r>
              <a:rPr sz="3200" b="1" spc="-190" dirty="0">
                <a:latin typeface="Trebuchet MS"/>
                <a:cs typeface="Trebuchet MS"/>
              </a:rPr>
              <a:t>TYPE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254" dirty="0">
                <a:latin typeface="Trebuchet MS"/>
                <a:cs typeface="Trebuchet MS"/>
              </a:rPr>
              <a:t>TO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254" dirty="0">
                <a:latin typeface="Trebuchet MS"/>
                <a:cs typeface="Trebuchet MS"/>
              </a:rPr>
              <a:t>TOTAL</a:t>
            </a:r>
            <a:r>
              <a:rPr sz="3200" b="1" spc="-3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REVENUE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038" y="1411986"/>
            <a:ext cx="8353425" cy="4547870"/>
            <a:chOff x="304038" y="1411986"/>
            <a:chExt cx="8353425" cy="4547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188" y="1469136"/>
              <a:ext cx="8238744" cy="44333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613" y="1440561"/>
              <a:ext cx="8296275" cy="4490720"/>
            </a:xfrm>
            <a:custGeom>
              <a:avLst/>
              <a:gdLst/>
              <a:ahLst/>
              <a:cxnLst/>
              <a:rect l="l" t="t" r="r" b="b"/>
              <a:pathLst>
                <a:path w="8296275" h="4490720">
                  <a:moveTo>
                    <a:pt x="0" y="4490466"/>
                  </a:moveTo>
                  <a:lnTo>
                    <a:pt x="8295894" y="4490466"/>
                  </a:lnTo>
                  <a:lnTo>
                    <a:pt x="8295894" y="0"/>
                  </a:lnTo>
                  <a:lnTo>
                    <a:pt x="0" y="0"/>
                  </a:lnTo>
                  <a:lnTo>
                    <a:pt x="0" y="4490466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795766" y="1411986"/>
            <a:ext cx="3232785" cy="1667510"/>
            <a:chOff x="8795766" y="1411986"/>
            <a:chExt cx="3232785" cy="16675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2916" y="1469136"/>
              <a:ext cx="3118104" cy="15529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24341" y="1440561"/>
              <a:ext cx="3175635" cy="1610360"/>
            </a:xfrm>
            <a:custGeom>
              <a:avLst/>
              <a:gdLst/>
              <a:ahLst/>
              <a:cxnLst/>
              <a:rect l="l" t="t" r="r" b="b"/>
              <a:pathLst>
                <a:path w="3175634" h="1610360">
                  <a:moveTo>
                    <a:pt x="0" y="1610106"/>
                  </a:moveTo>
                  <a:lnTo>
                    <a:pt x="3175254" y="1610106"/>
                  </a:lnTo>
                  <a:lnTo>
                    <a:pt x="3175254" y="0"/>
                  </a:lnTo>
                  <a:lnTo>
                    <a:pt x="0" y="0"/>
                  </a:lnTo>
                  <a:lnTo>
                    <a:pt x="0" y="1610106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17416" y="5992164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75266" y="3110941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13519" y="4201667"/>
            <a:ext cx="2665476" cy="19994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098" rIns="0" bIns="0" rtlCol="0">
            <a:spAutoFit/>
          </a:bodyPr>
          <a:lstStyle/>
          <a:p>
            <a:pPr marL="3736340" marR="5080" indent="-3376295">
              <a:lnSpc>
                <a:spcPct val="100000"/>
              </a:lnSpc>
              <a:spcBef>
                <a:spcPts val="100"/>
              </a:spcBef>
            </a:pPr>
            <a:r>
              <a:rPr sz="3200" b="1" spc="-215" dirty="0">
                <a:latin typeface="Trebuchet MS"/>
                <a:cs typeface="Trebuchet MS"/>
              </a:rPr>
              <a:t>ANALYZE</a:t>
            </a:r>
            <a:r>
              <a:rPr sz="3200" b="1" spc="-30" dirty="0">
                <a:latin typeface="Trebuchet MS"/>
                <a:cs typeface="Trebuchet MS"/>
              </a:rPr>
              <a:t> </a:t>
            </a:r>
            <a:r>
              <a:rPr sz="3200" b="1" spc="-160" dirty="0">
                <a:latin typeface="Trebuchet MS"/>
                <a:cs typeface="Trebuchet MS"/>
              </a:rPr>
              <a:t>THE</a:t>
            </a:r>
            <a:r>
              <a:rPr sz="3200" b="1" spc="-35" dirty="0">
                <a:latin typeface="Trebuchet MS"/>
                <a:cs typeface="Trebuchet MS"/>
              </a:rPr>
              <a:t> </a:t>
            </a:r>
            <a:r>
              <a:rPr sz="3200" b="1" spc="-165" dirty="0">
                <a:latin typeface="Trebuchet MS"/>
                <a:cs typeface="Trebuchet MS"/>
              </a:rPr>
              <a:t>CUMULATIVE</a:t>
            </a:r>
            <a:r>
              <a:rPr sz="3200" b="1" spc="-45" dirty="0">
                <a:latin typeface="Trebuchet MS"/>
                <a:cs typeface="Trebuchet MS"/>
              </a:rPr>
              <a:t> </a:t>
            </a:r>
            <a:r>
              <a:rPr sz="3200" b="1" spc="-150" dirty="0">
                <a:latin typeface="Trebuchet MS"/>
                <a:cs typeface="Trebuchet MS"/>
              </a:rPr>
              <a:t>REVENUE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GENERATED </a:t>
            </a:r>
            <a:r>
              <a:rPr sz="3200" b="1" spc="-110" dirty="0">
                <a:latin typeface="Trebuchet MS"/>
                <a:cs typeface="Trebuchet MS"/>
              </a:rPr>
              <a:t>OVER</a:t>
            </a:r>
            <a:r>
              <a:rPr sz="3200" b="1" spc="-13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TIME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0050" y="1404366"/>
            <a:ext cx="7774305" cy="4049395"/>
            <a:chOff x="400050" y="1404366"/>
            <a:chExt cx="7774305" cy="4049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61516"/>
              <a:ext cx="7659624" cy="39349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8625" y="1432941"/>
              <a:ext cx="7717155" cy="3992245"/>
            </a:xfrm>
            <a:custGeom>
              <a:avLst/>
              <a:gdLst/>
              <a:ahLst/>
              <a:cxnLst/>
              <a:rect l="l" t="t" r="r" b="b"/>
              <a:pathLst>
                <a:path w="7717155" h="3992245">
                  <a:moveTo>
                    <a:pt x="0" y="3992117"/>
                  </a:moveTo>
                  <a:lnTo>
                    <a:pt x="7716774" y="3992117"/>
                  </a:lnTo>
                  <a:lnTo>
                    <a:pt x="7716774" y="0"/>
                  </a:lnTo>
                  <a:lnTo>
                    <a:pt x="0" y="0"/>
                  </a:lnTo>
                  <a:lnTo>
                    <a:pt x="0" y="3992117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518397" y="2141982"/>
            <a:ext cx="3066415" cy="2574290"/>
            <a:chOff x="8518397" y="2141982"/>
            <a:chExt cx="3066415" cy="25742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5547" y="2199132"/>
              <a:ext cx="2951988" cy="24597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46972" y="2170557"/>
              <a:ext cx="3009265" cy="2517140"/>
            </a:xfrm>
            <a:custGeom>
              <a:avLst/>
              <a:gdLst/>
              <a:ahLst/>
              <a:cxnLst/>
              <a:rect l="l" t="t" r="r" b="b"/>
              <a:pathLst>
                <a:path w="3009265" h="2517140">
                  <a:moveTo>
                    <a:pt x="0" y="2516886"/>
                  </a:moveTo>
                  <a:lnTo>
                    <a:pt x="3009138" y="2516886"/>
                  </a:lnTo>
                  <a:lnTo>
                    <a:pt x="3009138" y="0"/>
                  </a:lnTo>
                  <a:lnTo>
                    <a:pt x="0" y="0"/>
                  </a:lnTo>
                  <a:lnTo>
                    <a:pt x="0" y="2516886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39846" y="5571235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7557" y="4771135"/>
            <a:ext cx="127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098" rIns="0" bIns="0" rtlCol="0">
            <a:spAutoFit/>
          </a:bodyPr>
          <a:lstStyle/>
          <a:p>
            <a:pPr marL="3736340" marR="5080" indent="-3376295">
              <a:lnSpc>
                <a:spcPct val="100000"/>
              </a:lnSpc>
              <a:spcBef>
                <a:spcPts val="100"/>
              </a:spcBef>
            </a:pPr>
            <a:r>
              <a:rPr sz="3200" b="1" spc="-215" dirty="0">
                <a:latin typeface="Trebuchet MS"/>
                <a:cs typeface="Trebuchet MS"/>
              </a:rPr>
              <a:t>ANALYZE</a:t>
            </a:r>
            <a:r>
              <a:rPr sz="3200" b="1" spc="-30" dirty="0">
                <a:latin typeface="Trebuchet MS"/>
                <a:cs typeface="Trebuchet MS"/>
              </a:rPr>
              <a:t> </a:t>
            </a:r>
            <a:r>
              <a:rPr sz="3200" b="1" spc="-160" dirty="0">
                <a:latin typeface="Trebuchet MS"/>
                <a:cs typeface="Trebuchet MS"/>
              </a:rPr>
              <a:t>THE</a:t>
            </a:r>
            <a:r>
              <a:rPr sz="3200" b="1" spc="-35" dirty="0">
                <a:latin typeface="Trebuchet MS"/>
                <a:cs typeface="Trebuchet MS"/>
              </a:rPr>
              <a:t> </a:t>
            </a:r>
            <a:r>
              <a:rPr sz="3200" b="1" spc="-165" dirty="0">
                <a:latin typeface="Trebuchet MS"/>
                <a:cs typeface="Trebuchet MS"/>
              </a:rPr>
              <a:t>CUMULATIVE</a:t>
            </a:r>
            <a:r>
              <a:rPr sz="3200" b="1" spc="-45" dirty="0">
                <a:latin typeface="Trebuchet MS"/>
                <a:cs typeface="Trebuchet MS"/>
              </a:rPr>
              <a:t> </a:t>
            </a:r>
            <a:r>
              <a:rPr sz="3200" b="1" spc="-150" dirty="0">
                <a:latin typeface="Trebuchet MS"/>
                <a:cs typeface="Trebuchet MS"/>
              </a:rPr>
              <a:t>REVENUE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GENERATED </a:t>
            </a:r>
            <a:r>
              <a:rPr sz="3200" b="1" spc="-110" dirty="0">
                <a:latin typeface="Trebuchet MS"/>
                <a:cs typeface="Trebuchet MS"/>
              </a:rPr>
              <a:t>OVER</a:t>
            </a:r>
            <a:r>
              <a:rPr sz="3200" b="1" spc="-13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TIME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1093" y="1334261"/>
            <a:ext cx="8577580" cy="3369945"/>
            <a:chOff x="371093" y="1334261"/>
            <a:chExt cx="8577580" cy="3369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43" y="1391411"/>
              <a:ext cx="8462772" cy="3255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9668" y="1362836"/>
              <a:ext cx="8520430" cy="3312795"/>
            </a:xfrm>
            <a:custGeom>
              <a:avLst/>
              <a:gdLst/>
              <a:ahLst/>
              <a:cxnLst/>
              <a:rect l="l" t="t" r="r" b="b"/>
              <a:pathLst>
                <a:path w="8520430" h="3312795">
                  <a:moveTo>
                    <a:pt x="0" y="3312414"/>
                  </a:moveTo>
                  <a:lnTo>
                    <a:pt x="8519922" y="3312414"/>
                  </a:lnTo>
                  <a:lnTo>
                    <a:pt x="8519922" y="0"/>
                  </a:lnTo>
                  <a:lnTo>
                    <a:pt x="0" y="0"/>
                  </a:lnTo>
                  <a:lnTo>
                    <a:pt x="0" y="3312414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878573" y="4778502"/>
            <a:ext cx="3590925" cy="1920239"/>
            <a:chOff x="6878573" y="4778502"/>
            <a:chExt cx="3590925" cy="192023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5723" y="4835652"/>
              <a:ext cx="3476244" cy="18059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07148" y="4807077"/>
              <a:ext cx="3533775" cy="1863089"/>
            </a:xfrm>
            <a:custGeom>
              <a:avLst/>
              <a:gdLst/>
              <a:ahLst/>
              <a:cxnLst/>
              <a:rect l="l" t="t" r="r" b="b"/>
              <a:pathLst>
                <a:path w="3533775" h="1863090">
                  <a:moveTo>
                    <a:pt x="0" y="1863090"/>
                  </a:moveTo>
                  <a:lnTo>
                    <a:pt x="3533394" y="1863090"/>
                  </a:lnTo>
                  <a:lnTo>
                    <a:pt x="3533394" y="0"/>
                  </a:lnTo>
                  <a:lnTo>
                    <a:pt x="0" y="0"/>
                  </a:lnTo>
                  <a:lnTo>
                    <a:pt x="0" y="1863090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60942" y="2633852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0121" y="5426151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8260" y="4835652"/>
            <a:ext cx="2683764" cy="17312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2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260" rIns="0" bIns="0" rtlCol="0">
            <a:spAutoFit/>
          </a:bodyPr>
          <a:lstStyle/>
          <a:p>
            <a:pPr marL="218694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CONCLUSION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"/>
            <a:ext cx="1302638" cy="10844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6915" y="5786946"/>
            <a:ext cx="1315084" cy="107105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870769" y="1767649"/>
            <a:ext cx="7945120" cy="5090795"/>
            <a:chOff x="3870769" y="1767649"/>
            <a:chExt cx="7945120" cy="50907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3129" y="5178425"/>
              <a:ext cx="1679575" cy="167957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75532" y="1772411"/>
              <a:ext cx="7935595" cy="3479800"/>
            </a:xfrm>
            <a:custGeom>
              <a:avLst/>
              <a:gdLst/>
              <a:ahLst/>
              <a:cxnLst/>
              <a:rect l="l" t="t" r="r" b="b"/>
              <a:pathLst>
                <a:path w="7935595" h="3479800">
                  <a:moveTo>
                    <a:pt x="0" y="3479291"/>
                  </a:moveTo>
                  <a:lnTo>
                    <a:pt x="7935467" y="3479291"/>
                  </a:lnTo>
                  <a:lnTo>
                    <a:pt x="7935467" y="0"/>
                  </a:lnTo>
                  <a:lnTo>
                    <a:pt x="0" y="0"/>
                  </a:lnTo>
                  <a:lnTo>
                    <a:pt x="0" y="347929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dirty="0"/>
              <a:t>"In</a:t>
            </a:r>
            <a:r>
              <a:rPr spc="285" dirty="0"/>
              <a:t> </a:t>
            </a:r>
            <a:r>
              <a:rPr dirty="0"/>
              <a:t>conclusion,</a:t>
            </a:r>
            <a:r>
              <a:rPr spc="275" dirty="0"/>
              <a:t> </a:t>
            </a:r>
            <a:r>
              <a:rPr dirty="0"/>
              <a:t>the</a:t>
            </a:r>
            <a:r>
              <a:rPr spc="300" dirty="0"/>
              <a:t> </a:t>
            </a:r>
            <a:r>
              <a:rPr dirty="0"/>
              <a:t>Pizza</a:t>
            </a:r>
            <a:r>
              <a:rPr spc="290" dirty="0"/>
              <a:t> </a:t>
            </a:r>
            <a:r>
              <a:rPr dirty="0"/>
              <a:t>Sales</a:t>
            </a:r>
            <a:r>
              <a:rPr spc="285" dirty="0"/>
              <a:t> </a:t>
            </a:r>
            <a:r>
              <a:rPr dirty="0"/>
              <a:t>MySQL</a:t>
            </a:r>
            <a:r>
              <a:rPr spc="300" dirty="0"/>
              <a:t> </a:t>
            </a:r>
            <a:r>
              <a:rPr dirty="0"/>
              <a:t>project</a:t>
            </a:r>
            <a:r>
              <a:rPr spc="295" dirty="0"/>
              <a:t> </a:t>
            </a:r>
            <a:r>
              <a:rPr dirty="0"/>
              <a:t>has</a:t>
            </a:r>
            <a:r>
              <a:rPr spc="290" dirty="0"/>
              <a:t> </a:t>
            </a:r>
            <a:r>
              <a:rPr spc="65" dirty="0"/>
              <a:t>been</a:t>
            </a:r>
            <a:r>
              <a:rPr spc="290" dirty="0"/>
              <a:t> </a:t>
            </a:r>
            <a:r>
              <a:rPr spc="114" dirty="0"/>
              <a:t>a </a:t>
            </a:r>
            <a:r>
              <a:rPr spc="-25" dirty="0"/>
              <a:t>rewarding</a:t>
            </a:r>
            <a:r>
              <a:rPr spc="-140" dirty="0"/>
              <a:t> </a:t>
            </a:r>
            <a:r>
              <a:rPr dirty="0"/>
              <a:t>endeavor,</a:t>
            </a:r>
            <a:r>
              <a:rPr spc="-130" dirty="0"/>
              <a:t> </a:t>
            </a:r>
            <a:r>
              <a:rPr spc="-20" dirty="0"/>
              <a:t>showcasing</a:t>
            </a:r>
            <a:r>
              <a:rPr spc="-135" dirty="0"/>
              <a:t> </a:t>
            </a:r>
            <a:r>
              <a:rPr spc="-10" dirty="0"/>
              <a:t>the</a:t>
            </a:r>
            <a:r>
              <a:rPr spc="-100" dirty="0"/>
              <a:t> </a:t>
            </a:r>
            <a:r>
              <a:rPr dirty="0"/>
              <a:t>power</a:t>
            </a:r>
            <a:r>
              <a:rPr spc="-105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75" dirty="0"/>
              <a:t>data</a:t>
            </a:r>
            <a:r>
              <a:rPr spc="-114" dirty="0"/>
              <a:t> </a:t>
            </a:r>
            <a:r>
              <a:rPr spc="-100" dirty="0"/>
              <a:t>analysis</a:t>
            </a:r>
            <a:r>
              <a:rPr spc="-75" dirty="0"/>
              <a:t> </a:t>
            </a:r>
            <a:r>
              <a:rPr spc="-25" dirty="0"/>
              <a:t>in </a:t>
            </a:r>
            <a:r>
              <a:rPr dirty="0"/>
              <a:t>uncovering</a:t>
            </a:r>
            <a:r>
              <a:rPr spc="130" dirty="0"/>
              <a:t>  </a:t>
            </a:r>
            <a:r>
              <a:rPr dirty="0"/>
              <a:t>valuable</a:t>
            </a:r>
            <a:r>
              <a:rPr spc="135" dirty="0"/>
              <a:t>  </a:t>
            </a:r>
            <a:r>
              <a:rPr dirty="0"/>
              <a:t>insights.</a:t>
            </a:r>
            <a:r>
              <a:rPr spc="130" dirty="0"/>
              <a:t>  </a:t>
            </a:r>
            <a:r>
              <a:rPr dirty="0"/>
              <a:t>Leveraging</a:t>
            </a:r>
            <a:r>
              <a:rPr spc="130" dirty="0"/>
              <a:t>  </a:t>
            </a:r>
            <a:r>
              <a:rPr dirty="0"/>
              <a:t>MySQL,</a:t>
            </a:r>
            <a:r>
              <a:rPr spc="130" dirty="0"/>
              <a:t>  </a:t>
            </a:r>
            <a:r>
              <a:rPr spc="-10" dirty="0"/>
              <a:t>we've </a:t>
            </a:r>
            <a:r>
              <a:rPr dirty="0"/>
              <a:t>efficiently</a:t>
            </a:r>
            <a:r>
              <a:rPr spc="400" dirty="0"/>
              <a:t>  </a:t>
            </a:r>
            <a:r>
              <a:rPr spc="70" dirty="0"/>
              <a:t>managed</a:t>
            </a:r>
            <a:r>
              <a:rPr spc="400" dirty="0"/>
              <a:t>  </a:t>
            </a:r>
            <a:r>
              <a:rPr spc="70" dirty="0"/>
              <a:t>and</a:t>
            </a:r>
            <a:r>
              <a:rPr spc="400" dirty="0"/>
              <a:t>  </a:t>
            </a:r>
            <a:r>
              <a:rPr dirty="0"/>
              <a:t>manipulated</a:t>
            </a:r>
            <a:r>
              <a:rPr spc="395" dirty="0"/>
              <a:t>  </a:t>
            </a:r>
            <a:r>
              <a:rPr dirty="0"/>
              <a:t>large</a:t>
            </a:r>
            <a:r>
              <a:rPr spc="409" dirty="0"/>
              <a:t>  </a:t>
            </a:r>
            <a:r>
              <a:rPr spc="-20" dirty="0"/>
              <a:t>datasets, </a:t>
            </a:r>
            <a:r>
              <a:rPr dirty="0"/>
              <a:t>facilitating</a:t>
            </a:r>
            <a:r>
              <a:rPr spc="430" dirty="0"/>
              <a:t> </a:t>
            </a:r>
            <a:r>
              <a:rPr dirty="0"/>
              <a:t>informed</a:t>
            </a:r>
            <a:r>
              <a:rPr spc="430" dirty="0"/>
              <a:t> </a:t>
            </a:r>
            <a:r>
              <a:rPr spc="-50" dirty="0"/>
              <a:t>decision-</a:t>
            </a:r>
            <a:r>
              <a:rPr dirty="0"/>
              <a:t>making</a:t>
            </a:r>
            <a:r>
              <a:rPr spc="434" dirty="0"/>
              <a:t> </a:t>
            </a:r>
            <a:r>
              <a:rPr dirty="0"/>
              <a:t>for</a:t>
            </a:r>
            <a:r>
              <a:rPr spc="425" dirty="0"/>
              <a:t> </a:t>
            </a:r>
            <a:r>
              <a:rPr dirty="0"/>
              <a:t>stakeholders.</a:t>
            </a:r>
            <a:r>
              <a:rPr spc="425" dirty="0"/>
              <a:t> </a:t>
            </a:r>
            <a:r>
              <a:rPr spc="-25" dirty="0"/>
              <a:t>The </a:t>
            </a:r>
            <a:r>
              <a:rPr dirty="0"/>
              <a:t>project</a:t>
            </a:r>
            <a:r>
              <a:rPr spc="70" dirty="0"/>
              <a:t> </a:t>
            </a:r>
            <a:r>
              <a:rPr spc="-50" dirty="0"/>
              <a:t>highlights</a:t>
            </a:r>
            <a:r>
              <a:rPr spc="45" dirty="0"/>
              <a:t> </a:t>
            </a:r>
            <a:r>
              <a:rPr dirty="0"/>
              <a:t>the</a:t>
            </a:r>
            <a:r>
              <a:rPr spc="60" dirty="0"/>
              <a:t> </a:t>
            </a:r>
            <a:r>
              <a:rPr dirty="0"/>
              <a:t>importance</a:t>
            </a:r>
            <a:r>
              <a:rPr spc="60" dirty="0"/>
              <a:t> </a:t>
            </a:r>
            <a:r>
              <a:rPr dirty="0"/>
              <a:t>of</a:t>
            </a:r>
            <a:r>
              <a:rPr spc="50" dirty="0"/>
              <a:t> </a:t>
            </a:r>
            <a:r>
              <a:rPr dirty="0"/>
              <a:t>data-driven</a:t>
            </a:r>
            <a:r>
              <a:rPr spc="50" dirty="0"/>
              <a:t> </a:t>
            </a:r>
            <a:r>
              <a:rPr spc="-45" dirty="0"/>
              <a:t>strategies</a:t>
            </a:r>
            <a:r>
              <a:rPr spc="60" dirty="0"/>
              <a:t> </a:t>
            </a:r>
            <a:r>
              <a:rPr spc="-25" dirty="0"/>
              <a:t>in </a:t>
            </a:r>
            <a:r>
              <a:rPr dirty="0"/>
              <a:t>optimizing</a:t>
            </a:r>
            <a:r>
              <a:rPr spc="235" dirty="0"/>
              <a:t>  </a:t>
            </a:r>
            <a:r>
              <a:rPr dirty="0"/>
              <a:t>sales</a:t>
            </a:r>
            <a:r>
              <a:rPr spc="235" dirty="0"/>
              <a:t>  </a:t>
            </a:r>
            <a:r>
              <a:rPr dirty="0"/>
              <a:t>performance</a:t>
            </a:r>
            <a:r>
              <a:rPr spc="235" dirty="0"/>
              <a:t>  </a:t>
            </a:r>
            <a:r>
              <a:rPr spc="70" dirty="0"/>
              <a:t>and</a:t>
            </a:r>
            <a:r>
              <a:rPr spc="235" dirty="0"/>
              <a:t>  </a:t>
            </a:r>
            <a:r>
              <a:rPr dirty="0"/>
              <a:t>enhancing</a:t>
            </a:r>
            <a:r>
              <a:rPr spc="225" dirty="0"/>
              <a:t>  </a:t>
            </a:r>
            <a:r>
              <a:rPr spc="-10" dirty="0"/>
              <a:t>customer satisfaction.</a:t>
            </a:r>
            <a:r>
              <a:rPr spc="210" dirty="0"/>
              <a:t> </a:t>
            </a:r>
            <a:r>
              <a:rPr dirty="0"/>
              <a:t>Moving</a:t>
            </a:r>
            <a:r>
              <a:rPr spc="220" dirty="0"/>
              <a:t> </a:t>
            </a:r>
            <a:r>
              <a:rPr dirty="0"/>
              <a:t>forward,</a:t>
            </a:r>
            <a:r>
              <a:rPr spc="204" dirty="0"/>
              <a:t> </a:t>
            </a:r>
            <a:r>
              <a:rPr dirty="0"/>
              <a:t>the</a:t>
            </a:r>
            <a:r>
              <a:rPr spc="220" dirty="0"/>
              <a:t> </a:t>
            </a:r>
            <a:r>
              <a:rPr spc="-40" dirty="0"/>
              <a:t>insights</a:t>
            </a:r>
            <a:r>
              <a:rPr spc="220" dirty="0"/>
              <a:t> </a:t>
            </a:r>
            <a:r>
              <a:rPr spc="50" dirty="0"/>
              <a:t>gleaned</a:t>
            </a:r>
            <a:r>
              <a:rPr spc="225" dirty="0"/>
              <a:t> </a:t>
            </a:r>
            <a:r>
              <a:rPr dirty="0"/>
              <a:t>from</a:t>
            </a:r>
            <a:r>
              <a:rPr spc="210" dirty="0"/>
              <a:t> </a:t>
            </a:r>
            <a:r>
              <a:rPr spc="-50" dirty="0"/>
              <a:t>this </a:t>
            </a:r>
            <a:r>
              <a:rPr dirty="0"/>
              <a:t>project</a:t>
            </a:r>
            <a:r>
              <a:rPr spc="-40" dirty="0"/>
              <a:t>  </a:t>
            </a:r>
            <a:r>
              <a:rPr dirty="0"/>
              <a:t>will</a:t>
            </a:r>
            <a:r>
              <a:rPr spc="-45" dirty="0"/>
              <a:t>  </a:t>
            </a:r>
            <a:r>
              <a:rPr dirty="0"/>
              <a:t>serve</a:t>
            </a:r>
            <a:r>
              <a:rPr spc="-45" dirty="0"/>
              <a:t>  </a:t>
            </a:r>
            <a:r>
              <a:rPr dirty="0"/>
              <a:t>as</a:t>
            </a:r>
            <a:r>
              <a:rPr spc="-50" dirty="0"/>
              <a:t>  </a:t>
            </a:r>
            <a:r>
              <a:rPr spc="165" dirty="0"/>
              <a:t>a</a:t>
            </a:r>
            <a:r>
              <a:rPr spc="-40" dirty="0"/>
              <a:t>  </a:t>
            </a:r>
            <a:r>
              <a:rPr dirty="0"/>
              <a:t>foundation</a:t>
            </a:r>
            <a:r>
              <a:rPr spc="-45" dirty="0"/>
              <a:t>  </a:t>
            </a:r>
            <a:r>
              <a:rPr dirty="0"/>
              <a:t>for</a:t>
            </a:r>
            <a:r>
              <a:rPr spc="-40" dirty="0"/>
              <a:t>  </a:t>
            </a:r>
            <a:r>
              <a:rPr dirty="0"/>
              <a:t>refining</a:t>
            </a:r>
            <a:r>
              <a:rPr spc="-45" dirty="0"/>
              <a:t>  </a:t>
            </a:r>
            <a:r>
              <a:rPr spc="-20" dirty="0"/>
              <a:t>marketing </a:t>
            </a:r>
            <a:r>
              <a:rPr dirty="0"/>
              <a:t>strategies,</a:t>
            </a:r>
            <a:r>
              <a:rPr spc="114" dirty="0"/>
              <a:t>  </a:t>
            </a:r>
            <a:r>
              <a:rPr dirty="0"/>
              <a:t>improving</a:t>
            </a:r>
            <a:r>
              <a:rPr spc="120" dirty="0"/>
              <a:t>  </a:t>
            </a:r>
            <a:r>
              <a:rPr dirty="0"/>
              <a:t>operational</a:t>
            </a:r>
            <a:r>
              <a:rPr spc="120" dirty="0"/>
              <a:t>  </a:t>
            </a:r>
            <a:r>
              <a:rPr dirty="0"/>
              <a:t>efficiency,</a:t>
            </a:r>
            <a:r>
              <a:rPr spc="125" dirty="0"/>
              <a:t>  </a:t>
            </a:r>
            <a:r>
              <a:rPr spc="70" dirty="0"/>
              <a:t>and</a:t>
            </a:r>
            <a:r>
              <a:rPr spc="120" dirty="0"/>
              <a:t>  </a:t>
            </a:r>
            <a:r>
              <a:rPr spc="-10" dirty="0"/>
              <a:t>driving </a:t>
            </a:r>
            <a:r>
              <a:rPr spc="-114" dirty="0"/>
              <a:t>business</a:t>
            </a:r>
            <a:r>
              <a:rPr spc="-160" dirty="0"/>
              <a:t> </a:t>
            </a:r>
            <a:r>
              <a:rPr spc="-40" dirty="0"/>
              <a:t>growth</a:t>
            </a:r>
            <a:r>
              <a:rPr spc="-135" dirty="0"/>
              <a:t> </a:t>
            </a:r>
            <a:r>
              <a:rPr spc="-110" dirty="0"/>
              <a:t>in</a:t>
            </a:r>
            <a:r>
              <a:rPr spc="-120" dirty="0"/>
              <a:t> </a:t>
            </a:r>
            <a:r>
              <a:rPr spc="-10" dirty="0"/>
              <a:t>the</a:t>
            </a:r>
            <a:r>
              <a:rPr spc="-160" dirty="0"/>
              <a:t> </a:t>
            </a:r>
            <a:r>
              <a:rPr dirty="0"/>
              <a:t>competitive</a:t>
            </a:r>
            <a:r>
              <a:rPr spc="-170" dirty="0"/>
              <a:t> </a:t>
            </a:r>
            <a:r>
              <a:rPr spc="-70" dirty="0"/>
              <a:t>pizza</a:t>
            </a:r>
            <a:r>
              <a:rPr spc="-145" dirty="0"/>
              <a:t> </a:t>
            </a:r>
            <a:r>
              <a:rPr spc="-25" dirty="0"/>
              <a:t>industry."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3463" y="1772412"/>
            <a:ext cx="3297935" cy="34792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407" y="2512009"/>
            <a:ext cx="54267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84" dirty="0"/>
              <a:t>THANK</a:t>
            </a:r>
            <a:r>
              <a:rPr sz="7200" spc="-114" dirty="0"/>
              <a:t> </a:t>
            </a:r>
            <a:r>
              <a:rPr sz="7200" spc="405" dirty="0"/>
              <a:t>YOU</a:t>
            </a:r>
            <a:endParaRPr sz="7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6915" y="5786946"/>
            <a:ext cx="1315084" cy="10710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3628" y="2599944"/>
            <a:ext cx="2660904" cy="18348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50"/>
            <a:ext cx="3177540" cy="5360035"/>
            <a:chOff x="0" y="50"/>
            <a:chExt cx="3177540" cy="536003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0"/>
              <a:ext cx="1302638" cy="10844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748" y="761999"/>
              <a:ext cx="2526792" cy="459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B82D0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0122" y="914476"/>
            <a:ext cx="31165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05" dirty="0"/>
              <a:t>HELLO!</a:t>
            </a:r>
            <a:endParaRPr sz="7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"/>
            <a:ext cx="1302638" cy="10844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6915" y="5786946"/>
            <a:ext cx="1315084" cy="10710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600" y="592073"/>
            <a:ext cx="1927098" cy="19270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40902" y="718312"/>
            <a:ext cx="1927098" cy="192718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5652" y="2586227"/>
            <a:ext cx="10404475" cy="1277914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7790" marR="62230" indent="-6350" algn="l">
              <a:lnSpc>
                <a:spcPct val="100000"/>
              </a:lnSpc>
              <a:spcBef>
                <a:spcPts val="365"/>
              </a:spcBef>
              <a:tabLst>
                <a:tab pos="1816735" algn="l"/>
                <a:tab pos="3194685" algn="l"/>
                <a:tab pos="4799965" algn="l"/>
                <a:tab pos="5333365" algn="l"/>
                <a:tab pos="6597015" algn="l"/>
                <a:tab pos="6962775" algn="l"/>
                <a:tab pos="7790180" algn="l"/>
                <a:tab pos="8202930" algn="l"/>
                <a:tab pos="8825230" algn="l"/>
                <a:tab pos="8886190" algn="l"/>
                <a:tab pos="9869805" algn="l"/>
              </a:tabLst>
            </a:pPr>
            <a:r>
              <a:rPr sz="2000" spc="-350" dirty="0">
                <a:solidFill>
                  <a:srgbClr val="FFFFFF"/>
                </a:solidFill>
                <a:latin typeface="Verdana"/>
                <a:cs typeface="Verdana"/>
              </a:rPr>
              <a:t>"I</a:t>
            </a:r>
            <a:r>
              <a:rPr sz="2000" spc="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am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IN" sz="2000" b="1" spc="-50" dirty="0">
                <a:solidFill>
                  <a:srgbClr val="FFFFFF"/>
                </a:solidFill>
                <a:latin typeface="Tahoma"/>
                <a:cs typeface="Tahoma"/>
              </a:rPr>
              <a:t>Jui Chakraborty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,a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0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analyst.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my</a:t>
            </a:r>
            <a:r>
              <a:rPr sz="2000" spc="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role,</a:t>
            </a:r>
            <a:r>
              <a:rPr sz="2000" spc="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've</a:t>
            </a:r>
            <a:r>
              <a:rPr sz="2000" spc="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leveraged</a:t>
            </a:r>
            <a:r>
              <a:rPr lang="en-IN" sz="20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SQL</a:t>
            </a:r>
            <a:r>
              <a:rPr lang="en-IN" sz="20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queries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analyze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Tahoma"/>
                <a:cs typeface="Tahoma"/>
              </a:rPr>
              <a:t>Pizza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Sales</a:t>
            </a:r>
            <a:r>
              <a:rPr sz="2000" b="1" spc="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data.</a:t>
            </a:r>
            <a:r>
              <a:rPr sz="20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ahoma"/>
                <a:cs typeface="Tahoma"/>
              </a:rPr>
              <a:t>MySQL</a:t>
            </a:r>
            <a:r>
              <a:rPr sz="2000" b="1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my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primary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tool,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've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addressed</a:t>
            </a:r>
            <a:r>
              <a:rPr sz="20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sales-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related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questions,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showcasing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my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expertise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000" dirty="0">
              <a:latin typeface="Verdana"/>
              <a:cs typeface="Verdana"/>
            </a:endParaRPr>
          </a:p>
          <a:p>
            <a:pPr marL="97790" algn="l">
              <a:lnSpc>
                <a:spcPct val="100000"/>
              </a:lnSpc>
              <a:spcBef>
                <a:spcPts val="5"/>
              </a:spcBef>
            </a:pP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MySQL</a:t>
            </a:r>
            <a:r>
              <a:rPr sz="20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proficiency."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7532" y="4357115"/>
            <a:ext cx="3471672" cy="17358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138" y="815847"/>
            <a:ext cx="8230234" cy="578802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85420" indent="-176530">
              <a:lnSpc>
                <a:spcPct val="100000"/>
              </a:lnSpc>
              <a:spcBef>
                <a:spcPts val="1180"/>
              </a:spcBef>
              <a:buClr>
                <a:srgbClr val="FFFFFF"/>
              </a:buClr>
              <a:buSzPct val="94444"/>
              <a:buFont typeface="Calibri"/>
              <a:buAutoNum type="arabicPeriod"/>
              <a:tabLst>
                <a:tab pos="1854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Retrieve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placed.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5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generated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sales.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highest-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priced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pizza.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ordered.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ordered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quantities.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necessary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quantity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ordered.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hour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day.</a:t>
            </a:r>
            <a:endParaRPr sz="1800">
              <a:latin typeface="Calibri"/>
              <a:cs typeface="Calibri"/>
            </a:endParaRPr>
          </a:p>
          <a:p>
            <a:pPr marL="237490" indent="-224790">
              <a:lnSpc>
                <a:spcPct val="100000"/>
              </a:lnSpc>
              <a:spcBef>
                <a:spcPts val="108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category-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pizzas.</a:t>
            </a:r>
            <a:endParaRPr sz="1800">
              <a:latin typeface="Calibri"/>
              <a:cs typeface="Calibri"/>
            </a:endParaRPr>
          </a:p>
          <a:p>
            <a:pPr marL="12700" marR="5080" indent="224790">
              <a:lnSpc>
                <a:spcPts val="3240"/>
              </a:lnSpc>
              <a:spcBef>
                <a:spcPts val="290"/>
              </a:spcBef>
              <a:buSzPct val="94444"/>
              <a:buAutoNum type="arabicPeriod"/>
              <a:tabLst>
                <a:tab pos="237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ordered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day.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10.Determine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ordered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revenue.</a:t>
            </a:r>
            <a:endParaRPr sz="1800">
              <a:latin typeface="Calibri"/>
              <a:cs typeface="Calibri"/>
            </a:endParaRPr>
          </a:p>
          <a:p>
            <a:pPr marL="295910" indent="-285750">
              <a:lnSpc>
                <a:spcPct val="100000"/>
              </a:lnSpc>
              <a:spcBef>
                <a:spcPts val="795"/>
              </a:spcBef>
              <a:buSzPct val="94444"/>
              <a:buAutoNum type="arabicPeriod" startAt="11"/>
              <a:tabLst>
                <a:tab pos="29591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percentage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contribution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revenue.</a:t>
            </a:r>
            <a:endParaRPr sz="1800">
              <a:latin typeface="Calibri"/>
              <a:cs typeface="Calibri"/>
            </a:endParaRPr>
          </a:p>
          <a:p>
            <a:pPr marL="301625" indent="-288925">
              <a:lnSpc>
                <a:spcPct val="100000"/>
              </a:lnSpc>
              <a:spcBef>
                <a:spcPts val="1075"/>
              </a:spcBef>
              <a:buSzPct val="94444"/>
              <a:buAutoNum type="arabicPeriod" startAt="11"/>
              <a:tabLst>
                <a:tab pos="30162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cumulative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generated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1800">
              <a:latin typeface="Calibri"/>
              <a:cs typeface="Calibri"/>
            </a:endParaRPr>
          </a:p>
          <a:p>
            <a:pPr marL="300990" indent="-288290">
              <a:lnSpc>
                <a:spcPct val="100000"/>
              </a:lnSpc>
              <a:spcBef>
                <a:spcPts val="1080"/>
              </a:spcBef>
              <a:buSzPct val="94444"/>
              <a:buAutoNum type="arabicPeriod" startAt="11"/>
              <a:tabLst>
                <a:tab pos="3009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ordered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2716" y="191262"/>
            <a:ext cx="37680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25" dirty="0">
                <a:latin typeface="Trebuchet MS"/>
                <a:cs typeface="Trebuchet MS"/>
              </a:rPr>
              <a:t>RELATED</a:t>
            </a:r>
            <a:r>
              <a:rPr sz="3200" b="1" spc="-85" dirty="0">
                <a:latin typeface="Trebuchet MS"/>
                <a:cs typeface="Trebuchet MS"/>
              </a:rPr>
              <a:t> QUESTIONS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025652"/>
            <a:ext cx="2474976" cy="48874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9350" y="0"/>
            <a:ext cx="1182649" cy="130581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0"/>
            <a:ext cx="1302638" cy="10844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76915" y="5786946"/>
            <a:ext cx="1315084" cy="107105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10461" y="1142238"/>
            <a:ext cx="9371330" cy="4899660"/>
            <a:chOff x="1410461" y="1142238"/>
            <a:chExt cx="9371330" cy="489966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611" y="1199388"/>
              <a:ext cx="9256776" cy="47853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39036" y="1170813"/>
              <a:ext cx="9314180" cy="4842510"/>
            </a:xfrm>
            <a:custGeom>
              <a:avLst/>
              <a:gdLst/>
              <a:ahLst/>
              <a:cxnLst/>
              <a:rect l="l" t="t" r="r" b="b"/>
              <a:pathLst>
                <a:path w="9314180" h="4842510">
                  <a:moveTo>
                    <a:pt x="0" y="4842510"/>
                  </a:moveTo>
                  <a:lnTo>
                    <a:pt x="9313926" y="4842510"/>
                  </a:lnTo>
                  <a:lnTo>
                    <a:pt x="9313926" y="0"/>
                  </a:lnTo>
                  <a:lnTo>
                    <a:pt x="0" y="0"/>
                  </a:lnTo>
                  <a:lnTo>
                    <a:pt x="0" y="4842510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35092" y="422909"/>
            <a:ext cx="2321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Trebuchet MS"/>
                <a:cs typeface="Trebuchet MS"/>
              </a:rPr>
              <a:t>DATA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70" dirty="0">
                <a:latin typeface="Trebuchet MS"/>
                <a:cs typeface="Trebuchet MS"/>
              </a:rPr>
              <a:t>MODEL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4536" y="551129"/>
            <a:ext cx="91573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80" dirty="0">
                <a:latin typeface="Trebuchet MS"/>
                <a:cs typeface="Trebuchet MS"/>
              </a:rPr>
              <a:t>RETRIEVE</a:t>
            </a:r>
            <a:r>
              <a:rPr sz="3200" b="1" spc="-165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THE</a:t>
            </a:r>
            <a:r>
              <a:rPr sz="3200" b="1" spc="-55" dirty="0">
                <a:latin typeface="Trebuchet MS"/>
                <a:cs typeface="Trebuchet MS"/>
              </a:rPr>
              <a:t> </a:t>
            </a:r>
            <a:r>
              <a:rPr sz="3200" b="1" spc="-254" dirty="0">
                <a:latin typeface="Trebuchet MS"/>
                <a:cs typeface="Trebuchet MS"/>
              </a:rPr>
              <a:t>TOTAL</a:t>
            </a:r>
            <a:r>
              <a:rPr sz="3200" b="1" spc="-35" dirty="0">
                <a:latin typeface="Trebuchet MS"/>
                <a:cs typeface="Trebuchet MS"/>
              </a:rPr>
              <a:t> </a:t>
            </a:r>
            <a:r>
              <a:rPr sz="3200" b="1" spc="-60" dirty="0">
                <a:latin typeface="Trebuchet MS"/>
                <a:cs typeface="Trebuchet MS"/>
              </a:rPr>
              <a:t>NUMBER</a:t>
            </a:r>
            <a:r>
              <a:rPr sz="3200" b="1" spc="-95" dirty="0">
                <a:latin typeface="Trebuchet MS"/>
                <a:cs typeface="Trebuchet MS"/>
              </a:rPr>
              <a:t> </a:t>
            </a:r>
            <a:r>
              <a:rPr sz="3200" b="1" spc="-220" dirty="0">
                <a:latin typeface="Trebuchet MS"/>
                <a:cs typeface="Trebuchet MS"/>
              </a:rPr>
              <a:t>OF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ORDERS</a:t>
            </a:r>
            <a:r>
              <a:rPr sz="3200" b="1" spc="-8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PLACED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3766" y="1466850"/>
            <a:ext cx="9474835" cy="1887220"/>
            <a:chOff x="413766" y="1466850"/>
            <a:chExt cx="9474835" cy="1887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916" y="1524000"/>
              <a:ext cx="9360408" cy="17724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2341" y="1495425"/>
              <a:ext cx="9417685" cy="1830070"/>
            </a:xfrm>
            <a:custGeom>
              <a:avLst/>
              <a:gdLst/>
              <a:ahLst/>
              <a:cxnLst/>
              <a:rect l="l" t="t" r="r" b="b"/>
              <a:pathLst>
                <a:path w="9417685" h="1830070">
                  <a:moveTo>
                    <a:pt x="0" y="1829562"/>
                  </a:moveTo>
                  <a:lnTo>
                    <a:pt x="9417558" y="1829562"/>
                  </a:lnTo>
                  <a:lnTo>
                    <a:pt x="9417558" y="0"/>
                  </a:lnTo>
                  <a:lnTo>
                    <a:pt x="0" y="0"/>
                  </a:lnTo>
                  <a:lnTo>
                    <a:pt x="0" y="1829562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428738" y="3504438"/>
            <a:ext cx="2459990" cy="1339850"/>
            <a:chOff x="7428738" y="3504438"/>
            <a:chExt cx="2459990" cy="13398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5888" y="3561588"/>
              <a:ext cx="2345436" cy="12252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457313" y="3533013"/>
              <a:ext cx="2402840" cy="1282700"/>
            </a:xfrm>
            <a:custGeom>
              <a:avLst/>
              <a:gdLst/>
              <a:ahLst/>
              <a:cxnLst/>
              <a:rect l="l" t="t" r="r" b="b"/>
              <a:pathLst>
                <a:path w="2402840" h="1282700">
                  <a:moveTo>
                    <a:pt x="0" y="1282445"/>
                  </a:moveTo>
                  <a:lnTo>
                    <a:pt x="2402586" y="1282445"/>
                  </a:lnTo>
                  <a:lnTo>
                    <a:pt x="2402586" y="0"/>
                  </a:lnTo>
                  <a:lnTo>
                    <a:pt x="0" y="0"/>
                  </a:lnTo>
                  <a:lnTo>
                    <a:pt x="0" y="1282445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46563" y="1939289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9916" y="3924046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072" y="3561588"/>
            <a:ext cx="3825240" cy="2385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3202" rIns="0" bIns="0" rtlCol="0">
            <a:spAutoFit/>
          </a:bodyPr>
          <a:lstStyle/>
          <a:p>
            <a:pPr marL="3480435" marR="5080" indent="-3467735">
              <a:lnSpc>
                <a:spcPct val="100000"/>
              </a:lnSpc>
              <a:spcBef>
                <a:spcPts val="105"/>
              </a:spcBef>
            </a:pPr>
            <a:r>
              <a:rPr sz="3200" b="1" spc="-190" dirty="0">
                <a:latin typeface="Trebuchet MS"/>
                <a:cs typeface="Trebuchet MS"/>
              </a:rPr>
              <a:t>CALCULATE</a:t>
            </a:r>
            <a:r>
              <a:rPr sz="3200" b="1" spc="-55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THE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254" dirty="0">
                <a:latin typeface="Trebuchet MS"/>
                <a:cs typeface="Trebuchet MS"/>
              </a:rPr>
              <a:t>TOTAL</a:t>
            </a:r>
            <a:r>
              <a:rPr sz="3200" b="1" spc="-35" dirty="0">
                <a:latin typeface="Trebuchet MS"/>
                <a:cs typeface="Trebuchet MS"/>
              </a:rPr>
              <a:t> </a:t>
            </a:r>
            <a:r>
              <a:rPr sz="3200" b="1" spc="-145" dirty="0">
                <a:latin typeface="Trebuchet MS"/>
                <a:cs typeface="Trebuchet MS"/>
              </a:rPr>
              <a:t>REVENUE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140" dirty="0">
                <a:latin typeface="Trebuchet MS"/>
                <a:cs typeface="Trebuchet MS"/>
              </a:rPr>
              <a:t>GENERATED</a:t>
            </a:r>
            <a:r>
              <a:rPr sz="3200" b="1" spc="-55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FROM </a:t>
            </a:r>
            <a:r>
              <a:rPr sz="3200" b="1" spc="-10" dirty="0">
                <a:latin typeface="Trebuchet MS"/>
                <a:cs typeface="Trebuchet MS"/>
              </a:rPr>
              <a:t>PIZZA</a:t>
            </a:r>
            <a:r>
              <a:rPr sz="3200" b="1" spc="-22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SALES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8881" y="1645157"/>
            <a:ext cx="9965690" cy="2954020"/>
            <a:chOff x="198881" y="1645157"/>
            <a:chExt cx="9965690" cy="2954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031" y="1702307"/>
              <a:ext cx="9851136" cy="2839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7456" y="1673732"/>
              <a:ext cx="9908540" cy="2896870"/>
            </a:xfrm>
            <a:custGeom>
              <a:avLst/>
              <a:gdLst/>
              <a:ahLst/>
              <a:cxnLst/>
              <a:rect l="l" t="t" r="r" b="b"/>
              <a:pathLst>
                <a:path w="9908540" h="2896870">
                  <a:moveTo>
                    <a:pt x="0" y="2896362"/>
                  </a:moveTo>
                  <a:lnTo>
                    <a:pt x="9908286" y="2896362"/>
                  </a:lnTo>
                  <a:lnTo>
                    <a:pt x="9908286" y="0"/>
                  </a:lnTo>
                  <a:lnTo>
                    <a:pt x="0" y="0"/>
                  </a:lnTo>
                  <a:lnTo>
                    <a:pt x="0" y="2896362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555230" y="4821173"/>
            <a:ext cx="2609215" cy="1472565"/>
            <a:chOff x="7555230" y="4821173"/>
            <a:chExt cx="2609215" cy="14725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2380" y="4878323"/>
              <a:ext cx="2494787" cy="13578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83805" y="4849748"/>
              <a:ext cx="2552065" cy="1415415"/>
            </a:xfrm>
            <a:custGeom>
              <a:avLst/>
              <a:gdLst/>
              <a:ahLst/>
              <a:cxnLst/>
              <a:rect l="l" t="t" r="r" b="b"/>
              <a:pathLst>
                <a:path w="2552065" h="1415414">
                  <a:moveTo>
                    <a:pt x="0" y="1415033"/>
                  </a:moveTo>
                  <a:lnTo>
                    <a:pt x="2551937" y="1415033"/>
                  </a:lnTo>
                  <a:lnTo>
                    <a:pt x="2551937" y="0"/>
                  </a:lnTo>
                  <a:lnTo>
                    <a:pt x="0" y="0"/>
                  </a:lnTo>
                  <a:lnTo>
                    <a:pt x="0" y="1415033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298430" y="2871342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5796" y="5306974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2242" rIns="0" bIns="0" rtlCol="0">
            <a:spAutoFit/>
          </a:bodyPr>
          <a:lstStyle/>
          <a:p>
            <a:pPr marL="1337945">
              <a:lnSpc>
                <a:spcPct val="100000"/>
              </a:lnSpc>
              <a:spcBef>
                <a:spcPts val="105"/>
              </a:spcBef>
            </a:pPr>
            <a:r>
              <a:rPr sz="3200" b="1" spc="-125" dirty="0">
                <a:latin typeface="Trebuchet MS"/>
                <a:cs typeface="Trebuchet MS"/>
              </a:rPr>
              <a:t>IDENTIFY</a:t>
            </a:r>
            <a:r>
              <a:rPr sz="3200" b="1" spc="-40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THE</a:t>
            </a:r>
            <a:r>
              <a:rPr sz="3200" b="1" dirty="0">
                <a:latin typeface="Trebuchet MS"/>
                <a:cs typeface="Trebuchet MS"/>
              </a:rPr>
              <a:t> </a:t>
            </a:r>
            <a:r>
              <a:rPr sz="3200" b="1" spc="-125" dirty="0">
                <a:latin typeface="Trebuchet MS"/>
                <a:cs typeface="Trebuchet MS"/>
              </a:rPr>
              <a:t>HIGHEST-</a:t>
            </a:r>
            <a:r>
              <a:rPr sz="3200" b="1" dirty="0">
                <a:latin typeface="Trebuchet MS"/>
                <a:cs typeface="Trebuchet MS"/>
              </a:rPr>
              <a:t>PRICED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3590" y="4607814"/>
            <a:ext cx="3792220" cy="1346200"/>
            <a:chOff x="5863590" y="4607814"/>
            <a:chExt cx="3792220" cy="1346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0740" y="4664964"/>
              <a:ext cx="3677412" cy="12313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92165" y="4636389"/>
              <a:ext cx="3735070" cy="1289050"/>
            </a:xfrm>
            <a:custGeom>
              <a:avLst/>
              <a:gdLst/>
              <a:ahLst/>
              <a:cxnLst/>
              <a:rect l="l" t="t" r="r" b="b"/>
              <a:pathLst>
                <a:path w="3735070" h="1289050">
                  <a:moveTo>
                    <a:pt x="0" y="1288542"/>
                  </a:moveTo>
                  <a:lnTo>
                    <a:pt x="3734562" y="1288542"/>
                  </a:lnTo>
                  <a:lnTo>
                    <a:pt x="3734562" y="0"/>
                  </a:lnTo>
                  <a:lnTo>
                    <a:pt x="0" y="0"/>
                  </a:lnTo>
                  <a:lnTo>
                    <a:pt x="0" y="1288542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2000" y="1288541"/>
            <a:ext cx="8893810" cy="5484495"/>
            <a:chOff x="762000" y="1288541"/>
            <a:chExt cx="8893810" cy="54844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676" y="1345691"/>
              <a:ext cx="8380476" cy="28331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89101" y="1317116"/>
              <a:ext cx="8437880" cy="2890520"/>
            </a:xfrm>
            <a:custGeom>
              <a:avLst/>
              <a:gdLst/>
              <a:ahLst/>
              <a:cxnLst/>
              <a:rect l="l" t="t" r="r" b="b"/>
              <a:pathLst>
                <a:path w="8437880" h="2890520">
                  <a:moveTo>
                    <a:pt x="0" y="2890266"/>
                  </a:moveTo>
                  <a:lnTo>
                    <a:pt x="8437626" y="2890266"/>
                  </a:lnTo>
                  <a:lnTo>
                    <a:pt x="8437626" y="0"/>
                  </a:lnTo>
                  <a:lnTo>
                    <a:pt x="0" y="0"/>
                  </a:lnTo>
                  <a:lnTo>
                    <a:pt x="0" y="2890266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4058410"/>
              <a:ext cx="4067555" cy="271424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34753" y="2626613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84206" y="5056708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5638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5"/>
              </a:spcBef>
            </a:pPr>
            <a:r>
              <a:rPr sz="3200" b="1" spc="-125" dirty="0">
                <a:latin typeface="Trebuchet MS"/>
                <a:cs typeface="Trebuchet MS"/>
              </a:rPr>
              <a:t>IDENTIFY</a:t>
            </a:r>
            <a:r>
              <a:rPr sz="3200" b="1" spc="-114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THE</a:t>
            </a:r>
            <a:r>
              <a:rPr sz="3200" b="1" spc="-80" dirty="0">
                <a:latin typeface="Trebuchet MS"/>
                <a:cs typeface="Trebuchet MS"/>
              </a:rPr>
              <a:t> </a:t>
            </a:r>
            <a:r>
              <a:rPr sz="3200" b="1" spc="-70" dirty="0">
                <a:latin typeface="Trebuchet MS"/>
                <a:cs typeface="Trebuchet MS"/>
              </a:rPr>
              <a:t>MOST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114" dirty="0">
                <a:latin typeface="Trebuchet MS"/>
                <a:cs typeface="Trebuchet MS"/>
              </a:rPr>
              <a:t>COMMON</a:t>
            </a:r>
            <a:r>
              <a:rPr sz="3200" b="1" spc="-12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SIZE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ORDERED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0886" y="1189482"/>
            <a:ext cx="8784590" cy="3447415"/>
            <a:chOff x="230886" y="1189482"/>
            <a:chExt cx="8784590" cy="344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036" y="1246632"/>
              <a:ext cx="8670036" cy="33329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461" y="1218057"/>
              <a:ext cx="8727440" cy="3390265"/>
            </a:xfrm>
            <a:custGeom>
              <a:avLst/>
              <a:gdLst/>
              <a:ahLst/>
              <a:cxnLst/>
              <a:rect l="l" t="t" r="r" b="b"/>
              <a:pathLst>
                <a:path w="8727440" h="3390265">
                  <a:moveTo>
                    <a:pt x="0" y="3390138"/>
                  </a:moveTo>
                  <a:lnTo>
                    <a:pt x="8727186" y="3390138"/>
                  </a:lnTo>
                  <a:lnTo>
                    <a:pt x="8727186" y="0"/>
                  </a:lnTo>
                  <a:lnTo>
                    <a:pt x="0" y="0"/>
                  </a:lnTo>
                  <a:lnTo>
                    <a:pt x="0" y="3390138"/>
                  </a:lnTo>
                  <a:close/>
                </a:path>
              </a:pathLst>
            </a:custGeom>
            <a:ln w="57149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42382" y="4720590"/>
            <a:ext cx="3672840" cy="1321435"/>
            <a:chOff x="5342382" y="4720590"/>
            <a:chExt cx="3672840" cy="13214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532" y="4777740"/>
              <a:ext cx="3558540" cy="12070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70957" y="4749165"/>
              <a:ext cx="3615690" cy="1264285"/>
            </a:xfrm>
            <a:custGeom>
              <a:avLst/>
              <a:gdLst/>
              <a:ahLst/>
              <a:cxnLst/>
              <a:rect l="l" t="t" r="r" b="b"/>
              <a:pathLst>
                <a:path w="3615690" h="1264285">
                  <a:moveTo>
                    <a:pt x="0" y="1264158"/>
                  </a:moveTo>
                  <a:lnTo>
                    <a:pt x="3615690" y="1264158"/>
                  </a:lnTo>
                  <a:lnTo>
                    <a:pt x="3615690" y="0"/>
                  </a:lnTo>
                  <a:lnTo>
                    <a:pt x="0" y="0"/>
                  </a:lnTo>
                  <a:lnTo>
                    <a:pt x="0" y="1264158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73082" y="2695143"/>
            <a:ext cx="95059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90786" y="5099684"/>
            <a:ext cx="1270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8345" y="467309"/>
            <a:ext cx="819023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1270" marR="5080" indent="-1259205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latin typeface="Trebuchet MS"/>
                <a:cs typeface="Trebuchet MS"/>
              </a:rPr>
              <a:t>LIST</a:t>
            </a:r>
            <a:r>
              <a:rPr sz="3200" b="1" spc="-210" dirty="0">
                <a:latin typeface="Trebuchet MS"/>
                <a:cs typeface="Trebuchet MS"/>
              </a:rPr>
              <a:t> </a:t>
            </a:r>
            <a:r>
              <a:rPr sz="3200" b="1" spc="-155" dirty="0">
                <a:latin typeface="Trebuchet MS"/>
                <a:cs typeface="Trebuchet MS"/>
              </a:rPr>
              <a:t>THE</a:t>
            </a:r>
            <a:r>
              <a:rPr sz="3200" b="1" spc="-85" dirty="0">
                <a:latin typeface="Trebuchet MS"/>
                <a:cs typeface="Trebuchet MS"/>
              </a:rPr>
              <a:t> </a:t>
            </a:r>
            <a:r>
              <a:rPr sz="3200" b="1" spc="-140" dirty="0">
                <a:latin typeface="Trebuchet MS"/>
                <a:cs typeface="Trebuchet MS"/>
              </a:rPr>
              <a:t>TOP</a:t>
            </a:r>
            <a:r>
              <a:rPr sz="3200" b="1" spc="-100" dirty="0">
                <a:latin typeface="Trebuchet MS"/>
                <a:cs typeface="Trebuchet MS"/>
              </a:rPr>
              <a:t> </a:t>
            </a:r>
            <a:r>
              <a:rPr sz="3200" b="1" spc="75" dirty="0">
                <a:latin typeface="Trebuchet MS"/>
                <a:cs typeface="Trebuchet MS"/>
              </a:rPr>
              <a:t>5</a:t>
            </a:r>
            <a:r>
              <a:rPr sz="3200" b="1" spc="-114" dirty="0">
                <a:latin typeface="Trebuchet MS"/>
                <a:cs typeface="Trebuchet MS"/>
              </a:rPr>
              <a:t> </a:t>
            </a:r>
            <a:r>
              <a:rPr sz="3200" b="1" spc="-75" dirty="0">
                <a:latin typeface="Trebuchet MS"/>
                <a:cs typeface="Trebuchet MS"/>
              </a:rPr>
              <a:t>MOST</a:t>
            </a:r>
            <a:r>
              <a:rPr sz="3200" b="1" spc="-14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ORDERED</a:t>
            </a:r>
            <a:r>
              <a:rPr sz="3200" b="1" spc="-150" dirty="0">
                <a:latin typeface="Trebuchet MS"/>
                <a:cs typeface="Trebuchet MS"/>
              </a:rPr>
              <a:t> </a:t>
            </a:r>
            <a:r>
              <a:rPr sz="3200" b="1" spc="-10" dirty="0">
                <a:latin typeface="Trebuchet MS"/>
                <a:cs typeface="Trebuchet MS"/>
              </a:rPr>
              <a:t>PIZZA</a:t>
            </a:r>
            <a:r>
              <a:rPr sz="3200" b="1" spc="-135" dirty="0">
                <a:latin typeface="Trebuchet MS"/>
                <a:cs typeface="Trebuchet MS"/>
              </a:rPr>
              <a:t> </a:t>
            </a:r>
            <a:r>
              <a:rPr sz="3200" b="1" spc="-55" dirty="0">
                <a:latin typeface="Trebuchet MS"/>
                <a:cs typeface="Trebuchet MS"/>
              </a:rPr>
              <a:t>TYPES </a:t>
            </a:r>
            <a:r>
              <a:rPr sz="3200" b="1" spc="-200" dirty="0">
                <a:latin typeface="Trebuchet MS"/>
                <a:cs typeface="Trebuchet MS"/>
              </a:rPr>
              <a:t>ALONG</a:t>
            </a:r>
            <a:r>
              <a:rPr sz="3200" b="1" spc="-45" dirty="0">
                <a:latin typeface="Trebuchet MS"/>
                <a:cs typeface="Trebuchet MS"/>
              </a:rPr>
              <a:t> </a:t>
            </a:r>
            <a:r>
              <a:rPr sz="3200" b="1" spc="-135" dirty="0">
                <a:latin typeface="Trebuchet MS"/>
                <a:cs typeface="Trebuchet MS"/>
              </a:rPr>
              <a:t>WITH</a:t>
            </a:r>
            <a:r>
              <a:rPr sz="3200" b="1" spc="-105" dirty="0">
                <a:latin typeface="Trebuchet MS"/>
                <a:cs typeface="Trebuchet MS"/>
              </a:rPr>
              <a:t> </a:t>
            </a:r>
            <a:r>
              <a:rPr sz="3200" b="1" spc="-40" dirty="0">
                <a:latin typeface="Trebuchet MS"/>
                <a:cs typeface="Trebuchet MS"/>
              </a:rPr>
              <a:t>THEIR</a:t>
            </a:r>
            <a:r>
              <a:rPr sz="3200" b="1" spc="-170" dirty="0">
                <a:latin typeface="Trebuchet MS"/>
                <a:cs typeface="Trebuchet MS"/>
              </a:rPr>
              <a:t> </a:t>
            </a:r>
            <a:r>
              <a:rPr sz="3200" b="1" spc="-35" dirty="0">
                <a:latin typeface="Trebuchet MS"/>
                <a:cs typeface="Trebuchet MS"/>
              </a:rPr>
              <a:t>QUANTITIES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6418" y="1608582"/>
            <a:ext cx="8105140" cy="3906520"/>
            <a:chOff x="296418" y="1608582"/>
            <a:chExt cx="8105140" cy="3906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68" y="1665732"/>
              <a:ext cx="7990332" cy="37917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4993" y="1637157"/>
              <a:ext cx="8047990" cy="3849370"/>
            </a:xfrm>
            <a:custGeom>
              <a:avLst/>
              <a:gdLst/>
              <a:ahLst/>
              <a:cxnLst/>
              <a:rect l="l" t="t" r="r" b="b"/>
              <a:pathLst>
                <a:path w="8047990" h="3849370">
                  <a:moveTo>
                    <a:pt x="0" y="3848862"/>
                  </a:moveTo>
                  <a:lnTo>
                    <a:pt x="8047482" y="3848862"/>
                  </a:lnTo>
                  <a:lnTo>
                    <a:pt x="8047482" y="0"/>
                  </a:lnTo>
                  <a:lnTo>
                    <a:pt x="0" y="0"/>
                  </a:lnTo>
                  <a:lnTo>
                    <a:pt x="0" y="3848862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605266" y="1619250"/>
            <a:ext cx="3290570" cy="1771014"/>
            <a:chOff x="8605266" y="1619250"/>
            <a:chExt cx="3290570" cy="177101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676400"/>
              <a:ext cx="3176016" cy="16565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33841" y="1647825"/>
              <a:ext cx="3233420" cy="1713864"/>
            </a:xfrm>
            <a:custGeom>
              <a:avLst/>
              <a:gdLst/>
              <a:ahLst/>
              <a:cxnLst/>
              <a:rect l="l" t="t" r="r" b="b"/>
              <a:pathLst>
                <a:path w="3233420" h="1713864">
                  <a:moveTo>
                    <a:pt x="0" y="1713738"/>
                  </a:moveTo>
                  <a:lnTo>
                    <a:pt x="3233166" y="1713738"/>
                  </a:lnTo>
                  <a:lnTo>
                    <a:pt x="3233166" y="0"/>
                  </a:lnTo>
                  <a:lnTo>
                    <a:pt x="0" y="0"/>
                  </a:lnTo>
                  <a:lnTo>
                    <a:pt x="0" y="1713738"/>
                  </a:lnTo>
                  <a:close/>
                </a:path>
              </a:pathLst>
            </a:custGeom>
            <a:ln w="57150">
              <a:solidFill>
                <a:srgbClr val="FAD6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14394" y="5609945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9978" y="3439490"/>
            <a:ext cx="1270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465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Palatino Linotype</vt:lpstr>
      <vt:lpstr>Tahoma</vt:lpstr>
      <vt:lpstr>Times New Roman</vt:lpstr>
      <vt:lpstr>Trebuchet MS</vt:lpstr>
      <vt:lpstr>Verdana</vt:lpstr>
      <vt:lpstr>Office Theme</vt:lpstr>
      <vt:lpstr>PIZZA</vt:lpstr>
      <vt:lpstr>HELLO!</vt:lpstr>
      <vt:lpstr>RELATED QUESTIONS</vt:lpstr>
      <vt:lpstr>DATA MODEL</vt:lpstr>
      <vt:lpstr>RETRIEVE THE TOTAL NUMBER OF ORDERS PLACED</vt:lpstr>
      <vt:lpstr>CALCULATE THE TOTAL REVENUE GENERATED FROM PIZZA SALES</vt:lpstr>
      <vt:lpstr>IDENTIFY THE HIGHEST-PRICED PIZZA</vt:lpstr>
      <vt:lpstr>IDENTIFY THE MOST COMMON PIZZA SIZE ORDERED</vt:lpstr>
      <vt:lpstr>LIST THE TOP 5 MOST ORDERED PIZZA TYPES ALONG WITH THEIR QUANTITIES</vt:lpstr>
      <vt:lpstr>JOIN THE NECESSARY TABLES TO FIND THE TOTAL QUANTITY OF EACH PIZZA CATEGORY ORDERED</vt:lpstr>
      <vt:lpstr>DETERMINE THE DISTRIBUTION OF ORDERS BY HOUR OF THE DAY</vt:lpstr>
      <vt:lpstr>JOIN RELEVANT TABLES TO FIND THE CATEGORY- WISE DISTRIBUTION OF PIZZAS</vt:lpstr>
      <vt:lpstr>GROUP THE ORDERS BY DATE AND CALCULATE THE AVERAGE NUMBER OF PIZZAS ORDERED PER DAY</vt:lpstr>
      <vt:lpstr>DETERMINE THE TOP 3 MOST ORDERED PIZZA TYPES BASED ON REVENUE</vt:lpstr>
      <vt:lpstr>CALCULATE THE PERCENTAGE CONTRIBUTION OF EACH PIZZA TYPE TO TOTAL REVENUE</vt:lpstr>
      <vt:lpstr>ANALYZE THE CUMULATIVE REVENUE GENERATED OVER TIME</vt:lpstr>
      <vt:lpstr>ANALYZE THE CUMULATIVE REVENUE GENERATED OVER TIME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Sanju Debnath</dc:creator>
  <cp:lastModifiedBy>priom pathak</cp:lastModifiedBy>
  <cp:revision>2</cp:revision>
  <dcterms:created xsi:type="dcterms:W3CDTF">2025-05-24T14:43:44Z</dcterms:created>
  <dcterms:modified xsi:type="dcterms:W3CDTF">2025-05-24T14:46:19Z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2024-05-01T00:00:00Z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2025-05-24T00:00:00Z</vt:filetime>
  </property>
  <property fmtid="{D5CDD505-2E9C-101B-9397-08002B2CF9AE}" pid="5" name="Producer">
    <vt:lpwstr>Microsoft® PowerPoint® 2021</vt:lpwstr>
  </property>
</Properties>
</file>